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57" r:id="rId3"/>
    <p:sldId id="260" r:id="rId4"/>
    <p:sldId id="258" r:id="rId5"/>
    <p:sldId id="261" r:id="rId6"/>
    <p:sldId id="262" r:id="rId7"/>
    <p:sldId id="263" r:id="rId8"/>
    <p:sldId id="264" r:id="rId9"/>
    <p:sldId id="265" r:id="rId10"/>
    <p:sldId id="266" r:id="rId11"/>
    <p:sldId id="268" r:id="rId12"/>
    <p:sldId id="269" r:id="rId13"/>
    <p:sldId id="270" r:id="rId14"/>
    <p:sldId id="271" r:id="rId15"/>
    <p:sldId id="278" r:id="rId16"/>
    <p:sldId id="272" r:id="rId17"/>
    <p:sldId id="274" r:id="rId18"/>
    <p:sldId id="275" r:id="rId19"/>
    <p:sldId id="276" r:id="rId20"/>
    <p:sldId id="277"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266" autoAdjust="0"/>
  </p:normalViewPr>
  <p:slideViewPr>
    <p:cSldViewPr snapToGrid="0">
      <p:cViewPr varScale="1">
        <p:scale>
          <a:sx n="67" d="100"/>
          <a:sy n="67" d="100"/>
        </p:scale>
        <p:origin x="1296"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4E69D9-FE20-4952-B1D6-4717EA0838FD}" type="datetimeFigureOut">
              <a:rPr lang="en-AU" smtClean="0"/>
              <a:t>6/05/2023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412253-4C97-4C59-9556-C2883212BCAD}" type="slidenum">
              <a:rPr lang="en-AU" smtClean="0"/>
              <a:t>‹#›</a:t>
            </a:fld>
            <a:endParaRPr lang="en-AU"/>
          </a:p>
        </p:txBody>
      </p:sp>
    </p:spTree>
    <p:extLst>
      <p:ext uri="{BB962C8B-B14F-4D97-AF65-F5344CB8AC3E}">
        <p14:creationId xmlns:p14="http://schemas.microsoft.com/office/powerpoint/2010/main" val="3495811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summary of the chapters in the book of Daniel.</a:t>
            </a:r>
          </a:p>
          <a:p>
            <a:r>
              <a:rPr lang="en-US" dirty="0"/>
              <a:t>Now we will look at chapter 9.</a:t>
            </a:r>
            <a:endParaRPr lang="en-AU" dirty="0"/>
          </a:p>
        </p:txBody>
      </p:sp>
      <p:sp>
        <p:nvSpPr>
          <p:cNvPr id="4" name="Slide Number Placeholder 3"/>
          <p:cNvSpPr>
            <a:spLocks noGrp="1"/>
          </p:cNvSpPr>
          <p:nvPr>
            <p:ph type="sldNum" sz="quarter" idx="5"/>
          </p:nvPr>
        </p:nvSpPr>
        <p:spPr/>
        <p:txBody>
          <a:bodyPr/>
          <a:lstStyle/>
          <a:p>
            <a:fld id="{E3412253-4C97-4C59-9556-C2883212BCAD}" type="slidenum">
              <a:rPr lang="en-AU" smtClean="0"/>
              <a:t>2</a:t>
            </a:fld>
            <a:endParaRPr lang="en-AU"/>
          </a:p>
        </p:txBody>
      </p:sp>
    </p:spTree>
    <p:extLst>
      <p:ext uri="{BB962C8B-B14F-4D97-AF65-F5344CB8AC3E}">
        <p14:creationId xmlns:p14="http://schemas.microsoft.com/office/powerpoint/2010/main" val="2092887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Comic Sans MS" panose="030F0702030302020204" pitchFamily="66" charset="0"/>
                <a:ea typeface="Times New Roman" panose="02020603050405020304" pitchFamily="18" charset="0"/>
                <a:cs typeface="Times New Roman" panose="02020603050405020304" pitchFamily="18" charset="0"/>
              </a:rPr>
              <a:t>The calendar system that we most commonly use today is called the Gregorian calendar. The years before Jesus birth are called BC meaning ‘Before Christ’ or BCE meaning ‘Before Common Era’ and count down to Jesus' birth and the years after are called AD, which is Latin for ‘the year of our Lord’ or CE for ‘Common Era’ and count up from then till now.</a:t>
            </a:r>
          </a:p>
          <a:p>
            <a:endParaRPr lang="en-AU" sz="18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Comic Sans MS" panose="030F0702030302020204" pitchFamily="66" charset="0"/>
                <a:cs typeface="Times New Roman" panose="02020603050405020304" pitchFamily="18" charset="0"/>
              </a:rPr>
              <a:t>If you go forward 483 years from 457 BC you come to 27 AD (Note: 457 + 27 – 1 (because there is no year 0) = 483)</a:t>
            </a:r>
          </a:p>
          <a:p>
            <a:endParaRPr lang="en-AU" sz="1800" dirty="0">
              <a:effectLst/>
              <a:latin typeface="Comic Sans MS" panose="030F0702030302020204" pitchFamily="66" charset="0"/>
              <a:ea typeface="Times New Roman" panose="02020603050405020304" pitchFamily="18" charset="0"/>
              <a:cs typeface="Times New Roman" panose="02020603050405020304" pitchFamily="18" charset="0"/>
            </a:endParaRPr>
          </a:p>
          <a:p>
            <a:r>
              <a:rPr lang="en-AU" sz="1800" dirty="0">
                <a:effectLst/>
                <a:latin typeface="Comic Sans MS" panose="030F0702030302020204" pitchFamily="66" charset="0"/>
                <a:ea typeface="Times New Roman" panose="02020603050405020304" pitchFamily="18" charset="0"/>
                <a:cs typeface="Times New Roman" panose="02020603050405020304" pitchFamily="18" charset="0"/>
              </a:rPr>
              <a:t>Jesus was baptized 27 AD.  That is when He began His official ministry on earth as the Messiah or Anointed One.</a:t>
            </a:r>
          </a:p>
          <a:p>
            <a:r>
              <a:rPr lang="en-AU" sz="1800" dirty="0">
                <a:effectLst/>
                <a:latin typeface="Comic Sans MS" panose="030F0702030302020204" pitchFamily="66" charset="0"/>
                <a:ea typeface="Times New Roman" panose="02020603050405020304" pitchFamily="18" charset="0"/>
                <a:cs typeface="Times New Roman" panose="02020603050405020304" pitchFamily="18" charset="0"/>
              </a:rPr>
              <a:t>Numbers 4 tells us that the Priests began their ministry in the temple at the age of 30 so we believe that Jesus was probably 30 when He started His ministry.</a:t>
            </a:r>
          </a:p>
          <a:p>
            <a:endParaRPr lang="en-AU" sz="1800" dirty="0">
              <a:effectLst/>
              <a:latin typeface="Comic Sans MS" panose="030F0702030302020204" pitchFamily="66" charset="0"/>
              <a:ea typeface="Times New Roman" panose="02020603050405020304" pitchFamily="18" charset="0"/>
              <a:cs typeface="Times New Roman" panose="02020603050405020304" pitchFamily="18" charset="0"/>
            </a:endParaRPr>
          </a:p>
          <a:p>
            <a:r>
              <a:rPr lang="en-AU" sz="1800" dirty="0">
                <a:effectLst/>
                <a:latin typeface="Comic Sans MS" panose="030F0702030302020204" pitchFamily="66" charset="0"/>
                <a:ea typeface="Times New Roman" panose="02020603050405020304" pitchFamily="18" charset="0"/>
                <a:cs typeface="Times New Roman" panose="02020603050405020304" pitchFamily="18" charset="0"/>
              </a:rPr>
              <a:t>Therefore Jesus birth would have actually been around 4BC</a:t>
            </a:r>
          </a:p>
        </p:txBody>
      </p:sp>
      <p:sp>
        <p:nvSpPr>
          <p:cNvPr id="4" name="Slide Number Placeholder 3"/>
          <p:cNvSpPr>
            <a:spLocks noGrp="1"/>
          </p:cNvSpPr>
          <p:nvPr>
            <p:ph type="sldNum" sz="quarter" idx="5"/>
          </p:nvPr>
        </p:nvSpPr>
        <p:spPr/>
        <p:txBody>
          <a:bodyPr/>
          <a:lstStyle/>
          <a:p>
            <a:fld id="{E3412253-4C97-4C59-9556-C2883212BCAD}" type="slidenum">
              <a:rPr lang="en-AU" smtClean="0"/>
              <a:t>12</a:t>
            </a:fld>
            <a:endParaRPr lang="en-AU"/>
          </a:p>
        </p:txBody>
      </p:sp>
    </p:spTree>
    <p:extLst>
      <p:ext uri="{BB962C8B-B14F-4D97-AF65-F5344CB8AC3E}">
        <p14:creationId xmlns:p14="http://schemas.microsoft.com/office/powerpoint/2010/main" val="2655369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Comic Sans MS" panose="030F0702030302020204" pitchFamily="66" charset="0"/>
                <a:ea typeface="Times New Roman" panose="02020603050405020304" pitchFamily="18" charset="0"/>
                <a:cs typeface="Times New Roman" panose="02020603050405020304" pitchFamily="18" charset="0"/>
              </a:rPr>
              <a:t>When Jesus died the curtain in the temple that separated the Most Holy place from the Holy Place was torn open to show the earthly Sanctuary and its' sacrifices were no longer needed. (Matthew 15:37) – Jesus was the final sacrifice.</a:t>
            </a:r>
            <a:endParaRPr lang="en-AU" sz="1800" dirty="0"/>
          </a:p>
          <a:p>
            <a:endParaRPr lang="en-AU" sz="1800" dirty="0">
              <a:effectLst/>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3412253-4C97-4C59-9556-C2883212BCAD}" type="slidenum">
              <a:rPr lang="en-AU" smtClean="0"/>
              <a:t>13</a:t>
            </a:fld>
            <a:endParaRPr lang="en-AU"/>
          </a:p>
        </p:txBody>
      </p:sp>
    </p:spTree>
    <p:extLst>
      <p:ext uri="{BB962C8B-B14F-4D97-AF65-F5344CB8AC3E}">
        <p14:creationId xmlns:p14="http://schemas.microsoft.com/office/powerpoint/2010/main" val="1798404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Comic Sans MS" panose="030F0702030302020204" pitchFamily="66" charset="0"/>
                <a:ea typeface="Times New Roman" panose="02020603050405020304" pitchFamily="18" charset="0"/>
                <a:cs typeface="Times New Roman" panose="02020603050405020304" pitchFamily="18" charset="0"/>
              </a:rPr>
              <a:t>During His ministry, Jesus sometimes sent His followers out to preach in other towns but He told them in Matthew 10:5 to only go to the Jewish towns.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Comic Sans MS" panose="030F0702030302020204" pitchFamily="66" charset="0"/>
                <a:ea typeface="Times New Roman" panose="02020603050405020304" pitchFamily="18" charset="0"/>
                <a:cs typeface="Times New Roman" panose="02020603050405020304" pitchFamily="18" charset="0"/>
              </a:rPr>
              <a:t>It was after the stoning of Stephen, when the followers of Jesus fled from Jerusalem that the Gospel was taken other nations.</a:t>
            </a:r>
          </a:p>
          <a:p>
            <a:pPr>
              <a:spcBef>
                <a:spcPts val="0"/>
              </a:spcBef>
            </a:pPr>
            <a:r>
              <a:rPr lang="en-US" sz="1800" dirty="0"/>
              <a:t>This was the end of the time that the Jews had specifically been given, but unfortunately, the leaders of the day chose NOT to put an end to their rebellion and sin.</a:t>
            </a:r>
            <a:endParaRPr lang="en-AU"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3412253-4C97-4C59-9556-C2883212BCAD}" type="slidenum">
              <a:rPr lang="en-AU" smtClean="0"/>
              <a:t>14</a:t>
            </a:fld>
            <a:endParaRPr lang="en-AU"/>
          </a:p>
        </p:txBody>
      </p:sp>
    </p:spTree>
    <p:extLst>
      <p:ext uri="{BB962C8B-B14F-4D97-AF65-F5344CB8AC3E}">
        <p14:creationId xmlns:p14="http://schemas.microsoft.com/office/powerpoint/2010/main" val="2662823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Arial" panose="020B0604020202020204" pitchFamily="34" charset="0"/>
              </a:rPr>
              <a:t>Remember that when Daniel was given this prophecy, it was a future prophecy.  In fact, Daniel didn’t live to see it happen.  But for us, we can look back and see exactly how the prophecy was fulfilled.  It helps us to know that God is in control.  And if God says it will happen, then it will.</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3412253-4C97-4C59-9556-C2883212BCAD}" type="slidenum">
              <a:rPr lang="en-AU" smtClean="0"/>
              <a:t>15</a:t>
            </a:fld>
            <a:endParaRPr lang="en-AU"/>
          </a:p>
        </p:txBody>
      </p:sp>
    </p:spTree>
    <p:extLst>
      <p:ext uri="{BB962C8B-B14F-4D97-AF65-F5344CB8AC3E}">
        <p14:creationId xmlns:p14="http://schemas.microsoft.com/office/powerpoint/2010/main" val="1192000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Daniel 9:1-3 sets the scene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Times New Roman" panose="02020603050405020304" pitchFamily="18" charset="0"/>
                <a:cs typeface="Arial" panose="020B0604020202020204" pitchFamily="34" charset="0"/>
              </a:rPr>
              <a:t>Daniel prays to God, praising God for His faithfulness and righteousness, and acknowledging that Israel had sinned and that they deserved their punishment.</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Times New Roman" panose="02020603050405020304" pitchFamily="18" charset="0"/>
                <a:cs typeface="Arial" panose="020B0604020202020204" pitchFamily="34" charset="0"/>
              </a:rPr>
              <a:t>As Daniel is praying, the angel Gabriel appears to him at the time of the evening sacrifice.</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E3412253-4C97-4C59-9556-C2883212BCAD}" type="slidenum">
              <a:rPr lang="en-AU" smtClean="0"/>
              <a:t>3</a:t>
            </a:fld>
            <a:endParaRPr lang="en-AU"/>
          </a:p>
        </p:txBody>
      </p:sp>
    </p:spTree>
    <p:extLst>
      <p:ext uri="{BB962C8B-B14F-4D97-AF65-F5344CB8AC3E}">
        <p14:creationId xmlns:p14="http://schemas.microsoft.com/office/powerpoint/2010/main" val="197887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Daniel 9:24</a:t>
            </a:r>
          </a:p>
        </p:txBody>
      </p:sp>
      <p:sp>
        <p:nvSpPr>
          <p:cNvPr id="4" name="Slide Number Placeholder 3"/>
          <p:cNvSpPr>
            <a:spLocks noGrp="1"/>
          </p:cNvSpPr>
          <p:nvPr>
            <p:ph type="sldNum" sz="quarter" idx="5"/>
          </p:nvPr>
        </p:nvSpPr>
        <p:spPr/>
        <p:txBody>
          <a:bodyPr/>
          <a:lstStyle/>
          <a:p>
            <a:fld id="{E3412253-4C97-4C59-9556-C2883212BCAD}" type="slidenum">
              <a:rPr lang="en-AU" smtClean="0"/>
              <a:t>4</a:t>
            </a:fld>
            <a:endParaRPr lang="en-AU"/>
          </a:p>
        </p:txBody>
      </p:sp>
    </p:spTree>
    <p:extLst>
      <p:ext uri="{BB962C8B-B14F-4D97-AF65-F5344CB8AC3E}">
        <p14:creationId xmlns:p14="http://schemas.microsoft.com/office/powerpoint/2010/main" val="166614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3412253-4C97-4C59-9556-C2883212BCAD}" type="slidenum">
              <a:rPr lang="en-AU" smtClean="0"/>
              <a:t>5</a:t>
            </a:fld>
            <a:endParaRPr lang="en-AU"/>
          </a:p>
        </p:txBody>
      </p:sp>
    </p:spTree>
    <p:extLst>
      <p:ext uri="{BB962C8B-B14F-4D97-AF65-F5344CB8AC3E}">
        <p14:creationId xmlns:p14="http://schemas.microsoft.com/office/powerpoint/2010/main" val="2703988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switch to the NASB version of the Bible here because it is easier to understand.</a:t>
            </a:r>
          </a:p>
          <a:p>
            <a:r>
              <a:rPr lang="en-US" dirty="0"/>
              <a:t>The New Testament was originally written in Greek and has then been translated into English by various individuals and groups.  When you are doing a serious Bible study, or when you find a verse that is hard to understand, it can be very helpful to look at multiple translations, remember that every verse must agree with the rest of the Bible and most importantly pray for God to help us understand the meaning of the Bible.</a:t>
            </a:r>
            <a:endParaRPr lang="en-AU" dirty="0"/>
          </a:p>
        </p:txBody>
      </p:sp>
      <p:sp>
        <p:nvSpPr>
          <p:cNvPr id="4" name="Slide Number Placeholder 3"/>
          <p:cNvSpPr>
            <a:spLocks noGrp="1"/>
          </p:cNvSpPr>
          <p:nvPr>
            <p:ph type="sldNum" sz="quarter" idx="5"/>
          </p:nvPr>
        </p:nvSpPr>
        <p:spPr/>
        <p:txBody>
          <a:bodyPr/>
          <a:lstStyle/>
          <a:p>
            <a:fld id="{E3412253-4C97-4C59-9556-C2883212BCAD}" type="slidenum">
              <a:rPr lang="en-AU" smtClean="0"/>
              <a:t>7</a:t>
            </a:fld>
            <a:endParaRPr lang="en-AU"/>
          </a:p>
        </p:txBody>
      </p:sp>
    </p:spTree>
    <p:extLst>
      <p:ext uri="{BB962C8B-B14F-4D97-AF65-F5344CB8AC3E}">
        <p14:creationId xmlns:p14="http://schemas.microsoft.com/office/powerpoint/2010/main" val="805112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set of 7 actually refers to a week.</a:t>
            </a:r>
          </a:p>
          <a:p>
            <a:r>
              <a:rPr lang="en-US" dirty="0"/>
              <a:t>Click on each blue square to convert into days.</a:t>
            </a:r>
            <a:endParaRPr lang="en-AU" dirty="0"/>
          </a:p>
        </p:txBody>
      </p:sp>
      <p:sp>
        <p:nvSpPr>
          <p:cNvPr id="4" name="Slide Number Placeholder 3"/>
          <p:cNvSpPr>
            <a:spLocks noGrp="1"/>
          </p:cNvSpPr>
          <p:nvPr>
            <p:ph type="sldNum" sz="quarter" idx="5"/>
          </p:nvPr>
        </p:nvSpPr>
        <p:spPr/>
        <p:txBody>
          <a:bodyPr/>
          <a:lstStyle/>
          <a:p>
            <a:fld id="{E3412253-4C97-4C59-9556-C2883212BCAD}" type="slidenum">
              <a:rPr lang="en-AU" smtClean="0"/>
              <a:t>8</a:t>
            </a:fld>
            <a:endParaRPr lang="en-AU"/>
          </a:p>
        </p:txBody>
      </p:sp>
    </p:spTree>
    <p:extLst>
      <p:ext uri="{BB962C8B-B14F-4D97-AF65-F5344CB8AC3E}">
        <p14:creationId xmlns:p14="http://schemas.microsoft.com/office/powerpoint/2010/main" val="4147310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told the prophet Ezekiel to act out a number of prophecies, and God told Ezekiel to act out 1 day for every year of the prophecy.</a:t>
            </a:r>
          </a:p>
          <a:p>
            <a:r>
              <a:rPr lang="en-US" dirty="0"/>
              <a:t>Bible scholars have found that the same principal, 1 day for each year, also applies to other prophecies in the Bible.</a:t>
            </a:r>
            <a:endParaRPr lang="en-AU" dirty="0"/>
          </a:p>
        </p:txBody>
      </p:sp>
      <p:sp>
        <p:nvSpPr>
          <p:cNvPr id="4" name="Slide Number Placeholder 3"/>
          <p:cNvSpPr>
            <a:spLocks noGrp="1"/>
          </p:cNvSpPr>
          <p:nvPr>
            <p:ph type="sldNum" sz="quarter" idx="5"/>
          </p:nvPr>
        </p:nvSpPr>
        <p:spPr/>
        <p:txBody>
          <a:bodyPr/>
          <a:lstStyle/>
          <a:p>
            <a:fld id="{E3412253-4C97-4C59-9556-C2883212BCAD}" type="slidenum">
              <a:rPr lang="en-AU" smtClean="0"/>
              <a:t>9</a:t>
            </a:fld>
            <a:endParaRPr lang="en-AU"/>
          </a:p>
        </p:txBody>
      </p:sp>
    </p:spTree>
    <p:extLst>
      <p:ext uri="{BB962C8B-B14F-4D97-AF65-F5344CB8AC3E}">
        <p14:creationId xmlns:p14="http://schemas.microsoft.com/office/powerpoint/2010/main" val="2911296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3412253-4C97-4C59-9556-C2883212BCAD}" type="slidenum">
              <a:rPr lang="en-AU" smtClean="0"/>
              <a:t>10</a:t>
            </a:fld>
            <a:endParaRPr lang="en-AU"/>
          </a:p>
        </p:txBody>
      </p:sp>
    </p:spTree>
    <p:extLst>
      <p:ext uri="{BB962C8B-B14F-4D97-AF65-F5344CB8AC3E}">
        <p14:creationId xmlns:p14="http://schemas.microsoft.com/office/powerpoint/2010/main" val="103538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Comic Sans MS" panose="030F0702030302020204" pitchFamily="66" charset="0"/>
                <a:ea typeface="Times New Roman" panose="02020603050405020304" pitchFamily="18" charset="0"/>
                <a:cs typeface="Times New Roman" panose="02020603050405020304" pitchFamily="18" charset="0"/>
              </a:rPr>
              <a:t>The command to rebuild the city of Jerusalem is recorded in the book of Ezra– we will be studying Ezra’s story in 3 weeks time.</a:t>
            </a:r>
          </a:p>
        </p:txBody>
      </p:sp>
      <p:sp>
        <p:nvSpPr>
          <p:cNvPr id="4" name="Slide Number Placeholder 3"/>
          <p:cNvSpPr>
            <a:spLocks noGrp="1"/>
          </p:cNvSpPr>
          <p:nvPr>
            <p:ph type="sldNum" sz="quarter" idx="5"/>
          </p:nvPr>
        </p:nvSpPr>
        <p:spPr/>
        <p:txBody>
          <a:bodyPr/>
          <a:lstStyle/>
          <a:p>
            <a:fld id="{E3412253-4C97-4C59-9556-C2883212BCAD}" type="slidenum">
              <a:rPr lang="en-AU" smtClean="0"/>
              <a:t>11</a:t>
            </a:fld>
            <a:endParaRPr lang="en-AU"/>
          </a:p>
        </p:txBody>
      </p:sp>
    </p:spTree>
    <p:extLst>
      <p:ext uri="{BB962C8B-B14F-4D97-AF65-F5344CB8AC3E}">
        <p14:creationId xmlns:p14="http://schemas.microsoft.com/office/powerpoint/2010/main" val="1038758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0F0D1AD-A063-4BD9-8890-2659C1042F98}" type="datetimeFigureOut">
              <a:rPr lang="en-AU" smtClean="0"/>
              <a:t>6/05/2023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C566EF6-2D28-4252-8C3E-7D3C47EB9677}" type="slidenum">
              <a:rPr lang="en-AU" smtClean="0"/>
              <a:t>‹#›</a:t>
            </a:fld>
            <a:endParaRPr lang="en-AU"/>
          </a:p>
        </p:txBody>
      </p:sp>
    </p:spTree>
    <p:extLst>
      <p:ext uri="{BB962C8B-B14F-4D97-AF65-F5344CB8AC3E}">
        <p14:creationId xmlns:p14="http://schemas.microsoft.com/office/powerpoint/2010/main" val="2205220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F0D1AD-A063-4BD9-8890-2659C1042F98}" type="datetimeFigureOut">
              <a:rPr lang="en-AU" smtClean="0"/>
              <a:t>6/05/2023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C566EF6-2D28-4252-8C3E-7D3C47EB9677}" type="slidenum">
              <a:rPr lang="en-AU" smtClean="0"/>
              <a:t>‹#›</a:t>
            </a:fld>
            <a:endParaRPr lang="en-AU"/>
          </a:p>
        </p:txBody>
      </p:sp>
    </p:spTree>
    <p:extLst>
      <p:ext uri="{BB962C8B-B14F-4D97-AF65-F5344CB8AC3E}">
        <p14:creationId xmlns:p14="http://schemas.microsoft.com/office/powerpoint/2010/main" val="4156766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F0D1AD-A063-4BD9-8890-2659C1042F98}" type="datetimeFigureOut">
              <a:rPr lang="en-AU" smtClean="0"/>
              <a:t>6/05/2023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C566EF6-2D28-4252-8C3E-7D3C47EB9677}" type="slidenum">
              <a:rPr lang="en-AU" smtClean="0"/>
              <a:t>‹#›</a:t>
            </a:fld>
            <a:endParaRPr lang="en-AU"/>
          </a:p>
        </p:txBody>
      </p:sp>
    </p:spTree>
    <p:extLst>
      <p:ext uri="{BB962C8B-B14F-4D97-AF65-F5344CB8AC3E}">
        <p14:creationId xmlns:p14="http://schemas.microsoft.com/office/powerpoint/2010/main" val="2414756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F0D1AD-A063-4BD9-8890-2659C1042F98}" type="datetimeFigureOut">
              <a:rPr lang="en-AU" smtClean="0"/>
              <a:t>6/05/2023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C566EF6-2D28-4252-8C3E-7D3C47EB9677}" type="slidenum">
              <a:rPr lang="en-AU" smtClean="0"/>
              <a:t>‹#›</a:t>
            </a:fld>
            <a:endParaRPr lang="en-AU"/>
          </a:p>
        </p:txBody>
      </p:sp>
    </p:spTree>
    <p:extLst>
      <p:ext uri="{BB962C8B-B14F-4D97-AF65-F5344CB8AC3E}">
        <p14:creationId xmlns:p14="http://schemas.microsoft.com/office/powerpoint/2010/main" val="3927127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F0D1AD-A063-4BD9-8890-2659C1042F98}" type="datetimeFigureOut">
              <a:rPr lang="en-AU" smtClean="0"/>
              <a:t>6/05/2023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C566EF6-2D28-4252-8C3E-7D3C47EB9677}" type="slidenum">
              <a:rPr lang="en-AU" smtClean="0"/>
              <a:t>‹#›</a:t>
            </a:fld>
            <a:endParaRPr lang="en-AU"/>
          </a:p>
        </p:txBody>
      </p:sp>
    </p:spTree>
    <p:extLst>
      <p:ext uri="{BB962C8B-B14F-4D97-AF65-F5344CB8AC3E}">
        <p14:creationId xmlns:p14="http://schemas.microsoft.com/office/powerpoint/2010/main" val="3710287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0F0D1AD-A063-4BD9-8890-2659C1042F98}" type="datetimeFigureOut">
              <a:rPr lang="en-AU" smtClean="0"/>
              <a:t>6/05/2023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C566EF6-2D28-4252-8C3E-7D3C47EB9677}" type="slidenum">
              <a:rPr lang="en-AU" smtClean="0"/>
              <a:t>‹#›</a:t>
            </a:fld>
            <a:endParaRPr lang="en-AU"/>
          </a:p>
        </p:txBody>
      </p:sp>
    </p:spTree>
    <p:extLst>
      <p:ext uri="{BB962C8B-B14F-4D97-AF65-F5344CB8AC3E}">
        <p14:creationId xmlns:p14="http://schemas.microsoft.com/office/powerpoint/2010/main" val="382889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0F0D1AD-A063-4BD9-8890-2659C1042F98}" type="datetimeFigureOut">
              <a:rPr lang="en-AU" smtClean="0"/>
              <a:t>6/05/2023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CC566EF6-2D28-4252-8C3E-7D3C47EB9677}" type="slidenum">
              <a:rPr lang="en-AU" smtClean="0"/>
              <a:t>‹#›</a:t>
            </a:fld>
            <a:endParaRPr lang="en-AU"/>
          </a:p>
        </p:txBody>
      </p:sp>
    </p:spTree>
    <p:extLst>
      <p:ext uri="{BB962C8B-B14F-4D97-AF65-F5344CB8AC3E}">
        <p14:creationId xmlns:p14="http://schemas.microsoft.com/office/powerpoint/2010/main" val="2657905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0F0D1AD-A063-4BD9-8890-2659C1042F98}" type="datetimeFigureOut">
              <a:rPr lang="en-AU" smtClean="0"/>
              <a:t>6/05/2023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CC566EF6-2D28-4252-8C3E-7D3C47EB9677}" type="slidenum">
              <a:rPr lang="en-AU" smtClean="0"/>
              <a:t>‹#›</a:t>
            </a:fld>
            <a:endParaRPr lang="en-AU"/>
          </a:p>
        </p:txBody>
      </p:sp>
    </p:spTree>
    <p:extLst>
      <p:ext uri="{BB962C8B-B14F-4D97-AF65-F5344CB8AC3E}">
        <p14:creationId xmlns:p14="http://schemas.microsoft.com/office/powerpoint/2010/main" val="694782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F0D1AD-A063-4BD9-8890-2659C1042F98}" type="datetimeFigureOut">
              <a:rPr lang="en-AU" smtClean="0"/>
              <a:t>6/05/2023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CC566EF6-2D28-4252-8C3E-7D3C47EB9677}" type="slidenum">
              <a:rPr lang="en-AU" smtClean="0"/>
              <a:t>‹#›</a:t>
            </a:fld>
            <a:endParaRPr lang="en-AU"/>
          </a:p>
        </p:txBody>
      </p:sp>
    </p:spTree>
    <p:extLst>
      <p:ext uri="{BB962C8B-B14F-4D97-AF65-F5344CB8AC3E}">
        <p14:creationId xmlns:p14="http://schemas.microsoft.com/office/powerpoint/2010/main" val="3987601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F0D1AD-A063-4BD9-8890-2659C1042F98}" type="datetimeFigureOut">
              <a:rPr lang="en-AU" smtClean="0"/>
              <a:t>6/05/2023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C566EF6-2D28-4252-8C3E-7D3C47EB9677}" type="slidenum">
              <a:rPr lang="en-AU" smtClean="0"/>
              <a:t>‹#›</a:t>
            </a:fld>
            <a:endParaRPr lang="en-AU"/>
          </a:p>
        </p:txBody>
      </p:sp>
    </p:spTree>
    <p:extLst>
      <p:ext uri="{BB962C8B-B14F-4D97-AF65-F5344CB8AC3E}">
        <p14:creationId xmlns:p14="http://schemas.microsoft.com/office/powerpoint/2010/main" val="1632734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F0D1AD-A063-4BD9-8890-2659C1042F98}" type="datetimeFigureOut">
              <a:rPr lang="en-AU" smtClean="0"/>
              <a:t>6/05/2023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C566EF6-2D28-4252-8C3E-7D3C47EB9677}" type="slidenum">
              <a:rPr lang="en-AU" smtClean="0"/>
              <a:t>‹#›</a:t>
            </a:fld>
            <a:endParaRPr lang="en-AU"/>
          </a:p>
        </p:txBody>
      </p:sp>
    </p:spTree>
    <p:extLst>
      <p:ext uri="{BB962C8B-B14F-4D97-AF65-F5344CB8AC3E}">
        <p14:creationId xmlns:p14="http://schemas.microsoft.com/office/powerpoint/2010/main" val="2202640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F0D1AD-A063-4BD9-8890-2659C1042F98}" type="datetimeFigureOut">
              <a:rPr lang="en-AU" smtClean="0"/>
              <a:t>6/05/2023</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566EF6-2D28-4252-8C3E-7D3C47EB9677}" type="slidenum">
              <a:rPr lang="en-AU" smtClean="0"/>
              <a:t>‹#›</a:t>
            </a:fld>
            <a:endParaRPr lang="en-AU"/>
          </a:p>
        </p:txBody>
      </p:sp>
    </p:spTree>
    <p:extLst>
      <p:ext uri="{BB962C8B-B14F-4D97-AF65-F5344CB8AC3E}">
        <p14:creationId xmlns:p14="http://schemas.microsoft.com/office/powerpoint/2010/main" val="312129898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microsoft.com/office/2017/06/relationships/model3d" Target="../media/model3d1.glb"/><Relationship Id="rId7" Type="http://schemas.openxmlformats.org/officeDocument/2006/relationships/image" Target="../media/image3.jpe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7.png"/><Relationship Id="rId5" Type="http://schemas.microsoft.com/office/2017/06/relationships/model3d" Target="../media/model3d2.glb"/><Relationship Id="rId10" Type="http://schemas.openxmlformats.org/officeDocument/2006/relationships/image" Target="../media/image6.jpeg"/><Relationship Id="rId4" Type="http://schemas.openxmlformats.org/officeDocument/2006/relationships/image" Target="../media/image1.png"/><Relationship Id="rId9"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BAA5-CC5F-261F-918D-6B87B1F0E9E3}"/>
              </a:ext>
            </a:extLst>
          </p:cNvPr>
          <p:cNvSpPr>
            <a:spLocks noGrp="1"/>
          </p:cNvSpPr>
          <p:nvPr>
            <p:ph type="ctrTitle"/>
          </p:nvPr>
        </p:nvSpPr>
        <p:spPr/>
        <p:txBody>
          <a:bodyPr/>
          <a:lstStyle/>
          <a:p>
            <a:r>
              <a:rPr lang="en-US" dirty="0"/>
              <a:t>Daniel 9</a:t>
            </a:r>
            <a:endParaRPr lang="en-AU" dirty="0"/>
          </a:p>
        </p:txBody>
      </p:sp>
      <p:sp>
        <p:nvSpPr>
          <p:cNvPr id="3" name="Subtitle 2">
            <a:extLst>
              <a:ext uri="{FF2B5EF4-FFF2-40B4-BE49-F238E27FC236}">
                <a16:creationId xmlns:a16="http://schemas.microsoft.com/office/drawing/2014/main" id="{17D37C8E-7824-498F-CB29-4CC07A756007}"/>
              </a:ext>
            </a:extLst>
          </p:cNvPr>
          <p:cNvSpPr>
            <a:spLocks noGrp="1"/>
          </p:cNvSpPr>
          <p:nvPr>
            <p:ph type="subTitle" idx="1"/>
          </p:nvPr>
        </p:nvSpPr>
        <p:spPr/>
        <p:txBody>
          <a:bodyPr/>
          <a:lstStyle/>
          <a:p>
            <a:endParaRPr lang="en-AU"/>
          </a:p>
        </p:txBody>
      </p:sp>
    </p:spTree>
    <p:extLst>
      <p:ext uri="{BB962C8B-B14F-4D97-AF65-F5344CB8AC3E}">
        <p14:creationId xmlns:p14="http://schemas.microsoft.com/office/powerpoint/2010/main" val="1731245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
            <a:extLst>
              <a:ext uri="{FF2B5EF4-FFF2-40B4-BE49-F238E27FC236}">
                <a16:creationId xmlns:a16="http://schemas.microsoft.com/office/drawing/2014/main" id="{097153D2-F660-E8F8-9C65-FA8F3C07A5C4}"/>
              </a:ext>
            </a:extLst>
          </p:cNvPr>
          <p:cNvSpPr txBox="1"/>
          <p:nvPr/>
        </p:nvSpPr>
        <p:spPr>
          <a:xfrm>
            <a:off x="5484663" y="5185468"/>
            <a:ext cx="398658" cy="646331"/>
          </a:xfrm>
          <a:prstGeom prst="rect">
            <a:avLst/>
          </a:prstGeom>
          <a:noFill/>
        </p:spPr>
        <p:txBody>
          <a:bodyPr wrap="square" rtlCol="0">
            <a:spAutoFit/>
          </a:bodyPr>
          <a:lstStyle/>
          <a:p>
            <a:r>
              <a:rPr lang="en-AU" sz="3600" i="1" dirty="0"/>
              <a:t>+</a:t>
            </a:r>
            <a:endParaRPr lang="en-AU" i="1" dirty="0"/>
          </a:p>
        </p:txBody>
      </p:sp>
      <p:sp>
        <p:nvSpPr>
          <p:cNvPr id="4" name="49">
            <a:extLst>
              <a:ext uri="{FF2B5EF4-FFF2-40B4-BE49-F238E27FC236}">
                <a16:creationId xmlns:a16="http://schemas.microsoft.com/office/drawing/2014/main" id="{3D5A2A19-6665-19B9-2884-80AB2FF8262D}"/>
              </a:ext>
            </a:extLst>
          </p:cNvPr>
          <p:cNvSpPr/>
          <p:nvPr/>
        </p:nvSpPr>
        <p:spPr>
          <a:xfrm>
            <a:off x="1387551" y="5249833"/>
            <a:ext cx="1986455" cy="6306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i="1" dirty="0"/>
              <a:t>4</a:t>
            </a:r>
            <a:r>
              <a:rPr lang="en-AU" sz="4000" i="1" dirty="0"/>
              <a:t>9</a:t>
            </a:r>
          </a:p>
        </p:txBody>
      </p:sp>
      <p:sp>
        <p:nvSpPr>
          <p:cNvPr id="10" name="490">
            <a:extLst>
              <a:ext uri="{FF2B5EF4-FFF2-40B4-BE49-F238E27FC236}">
                <a16:creationId xmlns:a16="http://schemas.microsoft.com/office/drawing/2014/main" id="{35F2C45E-096E-46B6-1B12-957483F00D8E}"/>
              </a:ext>
            </a:extLst>
          </p:cNvPr>
          <p:cNvSpPr/>
          <p:nvPr/>
        </p:nvSpPr>
        <p:spPr>
          <a:xfrm>
            <a:off x="2097602" y="6113840"/>
            <a:ext cx="1986455" cy="6306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i="1" dirty="0"/>
              <a:t>4</a:t>
            </a:r>
            <a:r>
              <a:rPr lang="en-AU" sz="4000" i="1" dirty="0"/>
              <a:t>90</a:t>
            </a:r>
          </a:p>
        </p:txBody>
      </p:sp>
      <p:sp>
        <p:nvSpPr>
          <p:cNvPr id="11" name="434">
            <a:extLst>
              <a:ext uri="{FF2B5EF4-FFF2-40B4-BE49-F238E27FC236}">
                <a16:creationId xmlns:a16="http://schemas.microsoft.com/office/drawing/2014/main" id="{BBD99921-36E3-4F8A-AEBC-51A9B08A802B}"/>
              </a:ext>
            </a:extLst>
          </p:cNvPr>
          <p:cNvSpPr/>
          <p:nvPr/>
        </p:nvSpPr>
        <p:spPr>
          <a:xfrm>
            <a:off x="6844934" y="5254791"/>
            <a:ext cx="1986455" cy="6306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i="1" dirty="0"/>
              <a:t>4</a:t>
            </a:r>
            <a:r>
              <a:rPr lang="en-AU" sz="4000" i="1" dirty="0"/>
              <a:t>34</a:t>
            </a:r>
          </a:p>
        </p:txBody>
      </p:sp>
      <p:sp>
        <p:nvSpPr>
          <p:cNvPr id="2" name="Title 1">
            <a:extLst>
              <a:ext uri="{FF2B5EF4-FFF2-40B4-BE49-F238E27FC236}">
                <a16:creationId xmlns:a16="http://schemas.microsoft.com/office/drawing/2014/main" id="{A6AB6D74-3E67-D200-16B3-5F3A3941D458}"/>
              </a:ext>
            </a:extLst>
          </p:cNvPr>
          <p:cNvSpPr>
            <a:spLocks noGrp="1"/>
          </p:cNvSpPr>
          <p:nvPr>
            <p:ph type="title"/>
          </p:nvPr>
        </p:nvSpPr>
        <p:spPr>
          <a:xfrm>
            <a:off x="838200" y="0"/>
            <a:ext cx="10515600" cy="1325563"/>
          </a:xfrm>
        </p:spPr>
        <p:txBody>
          <a:bodyPr/>
          <a:lstStyle/>
          <a:p>
            <a:endParaRPr lang="en-AU" dirty="0"/>
          </a:p>
        </p:txBody>
      </p:sp>
      <p:cxnSp>
        <p:nvCxnSpPr>
          <p:cNvPr id="22" name="Straight Connector 21">
            <a:extLst>
              <a:ext uri="{FF2B5EF4-FFF2-40B4-BE49-F238E27FC236}">
                <a16:creationId xmlns:a16="http://schemas.microsoft.com/office/drawing/2014/main" id="{746EB9BC-8210-98CE-8C06-45285E29D003}"/>
              </a:ext>
            </a:extLst>
          </p:cNvPr>
          <p:cNvCxnSpPr/>
          <p:nvPr/>
        </p:nvCxnSpPr>
        <p:spPr>
          <a:xfrm>
            <a:off x="525517" y="5989515"/>
            <a:ext cx="11088414" cy="56685"/>
          </a:xfrm>
          <a:prstGeom prst="line">
            <a:avLst/>
          </a:prstGeom>
          <a:ln w="41275">
            <a:solidFill>
              <a:schemeClr val="tx1"/>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74987A2-33FE-E3FF-A19B-B431491A4EED}"/>
              </a:ext>
            </a:extLst>
          </p:cNvPr>
          <p:cNvCxnSpPr>
            <a:cxnSpLocks/>
          </p:cNvCxnSpPr>
          <p:nvPr/>
        </p:nvCxnSpPr>
        <p:spPr>
          <a:xfrm>
            <a:off x="525517" y="5200839"/>
            <a:ext cx="0" cy="788676"/>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sp>
        <p:nvSpPr>
          <p:cNvPr id="26" name="Rebuild Jerusalem">
            <a:extLst>
              <a:ext uri="{FF2B5EF4-FFF2-40B4-BE49-F238E27FC236}">
                <a16:creationId xmlns:a16="http://schemas.microsoft.com/office/drawing/2014/main" id="{E9A8C563-7067-DF78-5009-0624DFD88F32}"/>
              </a:ext>
            </a:extLst>
          </p:cNvPr>
          <p:cNvSpPr txBox="1"/>
          <p:nvPr/>
        </p:nvSpPr>
        <p:spPr>
          <a:xfrm>
            <a:off x="85235" y="4785272"/>
            <a:ext cx="2963917" cy="523220"/>
          </a:xfrm>
          <a:prstGeom prst="rect">
            <a:avLst/>
          </a:prstGeom>
          <a:noFill/>
        </p:spPr>
        <p:txBody>
          <a:bodyPr wrap="square" rtlCol="0">
            <a:spAutoFit/>
          </a:bodyPr>
          <a:lstStyle/>
          <a:p>
            <a:r>
              <a:rPr lang="en-AU" sz="2800" i="1" dirty="0"/>
              <a:t>Rebuild Jerusalem</a:t>
            </a:r>
            <a:endParaRPr lang="en-AU" sz="1400" i="1" dirty="0"/>
          </a:p>
        </p:txBody>
      </p:sp>
      <p:sp>
        <p:nvSpPr>
          <p:cNvPr id="36" name="For people &amp; Holy city">
            <a:extLst>
              <a:ext uri="{FF2B5EF4-FFF2-40B4-BE49-F238E27FC236}">
                <a16:creationId xmlns:a16="http://schemas.microsoft.com/office/drawing/2014/main" id="{1DEC0CFE-955C-75E3-9223-9B712E96B6D9}"/>
              </a:ext>
            </a:extLst>
          </p:cNvPr>
          <p:cNvSpPr txBox="1"/>
          <p:nvPr/>
        </p:nvSpPr>
        <p:spPr>
          <a:xfrm>
            <a:off x="4141076" y="6118595"/>
            <a:ext cx="3400098" cy="523220"/>
          </a:xfrm>
          <a:prstGeom prst="rect">
            <a:avLst/>
          </a:prstGeom>
          <a:noFill/>
        </p:spPr>
        <p:txBody>
          <a:bodyPr wrap="square" rtlCol="0">
            <a:spAutoFit/>
          </a:bodyPr>
          <a:lstStyle/>
          <a:p>
            <a:r>
              <a:rPr lang="en-AU" sz="2800" i="1" dirty="0"/>
              <a:t>For people &amp; Holy City</a:t>
            </a:r>
          </a:p>
        </p:txBody>
      </p:sp>
      <p:sp>
        <p:nvSpPr>
          <p:cNvPr id="5" name="Content Placeholder 4">
            <a:extLst>
              <a:ext uri="{FF2B5EF4-FFF2-40B4-BE49-F238E27FC236}">
                <a16:creationId xmlns:a16="http://schemas.microsoft.com/office/drawing/2014/main" id="{C0793AE0-DC47-BBC8-57D1-AA3FD57FE211}"/>
              </a:ext>
            </a:extLst>
          </p:cNvPr>
          <p:cNvSpPr>
            <a:spLocks noGrp="1"/>
          </p:cNvSpPr>
          <p:nvPr>
            <p:ph idx="1"/>
          </p:nvPr>
        </p:nvSpPr>
        <p:spPr>
          <a:xfrm>
            <a:off x="838200" y="1026200"/>
            <a:ext cx="10515600" cy="3131197"/>
          </a:xfrm>
        </p:spPr>
        <p:txBody>
          <a:bodyPr>
            <a:normAutofit/>
          </a:bodyPr>
          <a:lstStyle/>
          <a:p>
            <a:r>
              <a:rPr lang="en-US" dirty="0"/>
              <a:t>Click to add 49 + 434</a:t>
            </a:r>
          </a:p>
          <a:p>
            <a:r>
              <a:rPr lang="en-US" dirty="0"/>
              <a:t>Click to divide the last week in half</a:t>
            </a:r>
          </a:p>
          <a:p>
            <a:r>
              <a:rPr lang="en-US" dirty="0"/>
              <a:t>483 years after the command to rebuild Jerusalem, the Anointed One would appear.</a:t>
            </a:r>
          </a:p>
          <a:p>
            <a:r>
              <a:rPr lang="en-US" dirty="0"/>
              <a:t>3 ½ years later the sacrifices would stop.</a:t>
            </a:r>
          </a:p>
          <a:p>
            <a:r>
              <a:rPr lang="en-US" dirty="0"/>
              <a:t>3 ½ years left for the Holy City to end their rebellion and sin etc.</a:t>
            </a:r>
          </a:p>
        </p:txBody>
      </p:sp>
      <p:sp>
        <p:nvSpPr>
          <p:cNvPr id="12" name="49">
            <a:extLst>
              <a:ext uri="{FF2B5EF4-FFF2-40B4-BE49-F238E27FC236}">
                <a16:creationId xmlns:a16="http://schemas.microsoft.com/office/drawing/2014/main" id="{9FF33614-15FB-D2DF-34E7-4175D6D541BA}"/>
              </a:ext>
            </a:extLst>
          </p:cNvPr>
          <p:cNvSpPr/>
          <p:nvPr/>
        </p:nvSpPr>
        <p:spPr>
          <a:xfrm>
            <a:off x="4084057" y="5249833"/>
            <a:ext cx="1986455" cy="6306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i="1" dirty="0"/>
              <a:t>4</a:t>
            </a:r>
            <a:r>
              <a:rPr lang="en-AU" sz="4000" i="1" dirty="0"/>
              <a:t>83</a:t>
            </a:r>
          </a:p>
        </p:txBody>
      </p:sp>
      <p:sp>
        <p:nvSpPr>
          <p:cNvPr id="6" name="1 Week 7">
            <a:extLst>
              <a:ext uri="{FF2B5EF4-FFF2-40B4-BE49-F238E27FC236}">
                <a16:creationId xmlns:a16="http://schemas.microsoft.com/office/drawing/2014/main" id="{94E5C8BB-EB70-4C48-6840-56C68BA4FDC6}"/>
              </a:ext>
            </a:extLst>
          </p:cNvPr>
          <p:cNvSpPr/>
          <p:nvPr/>
        </p:nvSpPr>
        <p:spPr>
          <a:xfrm>
            <a:off x="10119491" y="5275867"/>
            <a:ext cx="1986455" cy="6306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sz="4000" i="1" dirty="0"/>
              <a:t>7</a:t>
            </a:r>
          </a:p>
        </p:txBody>
      </p:sp>
      <p:sp>
        <p:nvSpPr>
          <p:cNvPr id="7" name="1 Week 7">
            <a:extLst>
              <a:ext uri="{FF2B5EF4-FFF2-40B4-BE49-F238E27FC236}">
                <a16:creationId xmlns:a16="http://schemas.microsoft.com/office/drawing/2014/main" id="{A49263F5-E071-C0B9-2271-5B035A7D9B2D}"/>
              </a:ext>
            </a:extLst>
          </p:cNvPr>
          <p:cNvSpPr/>
          <p:nvPr/>
        </p:nvSpPr>
        <p:spPr>
          <a:xfrm>
            <a:off x="10119491" y="5288765"/>
            <a:ext cx="1986455" cy="6306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sz="4000" i="1" dirty="0"/>
              <a:t>3½+3½ </a:t>
            </a:r>
          </a:p>
        </p:txBody>
      </p:sp>
      <p:cxnSp>
        <p:nvCxnSpPr>
          <p:cNvPr id="8" name="Straight Arrow Connector 7">
            <a:extLst>
              <a:ext uri="{FF2B5EF4-FFF2-40B4-BE49-F238E27FC236}">
                <a16:creationId xmlns:a16="http://schemas.microsoft.com/office/drawing/2014/main" id="{AB230161-1397-C978-12C6-D4DED57A87C5}"/>
              </a:ext>
            </a:extLst>
          </p:cNvPr>
          <p:cNvCxnSpPr>
            <a:cxnSpLocks/>
          </p:cNvCxnSpPr>
          <p:nvPr/>
        </p:nvCxnSpPr>
        <p:spPr>
          <a:xfrm flipV="1">
            <a:off x="11628444" y="6055617"/>
            <a:ext cx="0" cy="335612"/>
          </a:xfrm>
          <a:prstGeom prst="straightConnector1">
            <a:avLst/>
          </a:prstGeom>
          <a:ln w="31750">
            <a:solidFill>
              <a:schemeClr val="tx1"/>
            </a:solidFill>
            <a:prstDash val="sysDash"/>
            <a:headEnd type="none" w="lg" len="lg"/>
            <a:tailEnd type="diamond"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6BD74E6-1D7D-736F-A7F4-D4AF9ABC4E83}"/>
              </a:ext>
            </a:extLst>
          </p:cNvPr>
          <p:cNvSpPr txBox="1"/>
          <p:nvPr/>
        </p:nvSpPr>
        <p:spPr>
          <a:xfrm>
            <a:off x="9843886" y="4293998"/>
            <a:ext cx="2457613" cy="523220"/>
          </a:xfrm>
          <a:prstGeom prst="rect">
            <a:avLst/>
          </a:prstGeom>
          <a:noFill/>
        </p:spPr>
        <p:txBody>
          <a:bodyPr wrap="square" rtlCol="0">
            <a:spAutoFit/>
          </a:bodyPr>
          <a:lstStyle/>
          <a:p>
            <a:r>
              <a:rPr lang="en-AU" sz="2800" i="1" dirty="0"/>
              <a:t>Stop sacrifices</a:t>
            </a:r>
            <a:endParaRPr lang="en-AU" sz="1400" i="1" dirty="0"/>
          </a:p>
        </p:txBody>
      </p:sp>
      <p:cxnSp>
        <p:nvCxnSpPr>
          <p:cNvPr id="13" name="Straight Arrow Connector 12">
            <a:extLst>
              <a:ext uri="{FF2B5EF4-FFF2-40B4-BE49-F238E27FC236}">
                <a16:creationId xmlns:a16="http://schemas.microsoft.com/office/drawing/2014/main" id="{437C26E6-82CA-65AB-D51C-840817F09357}"/>
              </a:ext>
            </a:extLst>
          </p:cNvPr>
          <p:cNvCxnSpPr>
            <a:cxnSpLocks/>
          </p:cNvCxnSpPr>
          <p:nvPr/>
        </p:nvCxnSpPr>
        <p:spPr>
          <a:xfrm flipV="1">
            <a:off x="10676158" y="6043170"/>
            <a:ext cx="0" cy="335612"/>
          </a:xfrm>
          <a:prstGeom prst="straightConnector1">
            <a:avLst/>
          </a:prstGeom>
          <a:ln w="31750">
            <a:solidFill>
              <a:schemeClr val="tx1"/>
            </a:solidFill>
            <a:prstDash val="sysDash"/>
            <a:headEnd type="none" w="lg" len="lg"/>
            <a:tailEnd type="diamond"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AC672F6-FCB9-E075-52B9-6DF798D23853}"/>
              </a:ext>
            </a:extLst>
          </p:cNvPr>
          <p:cNvSpPr txBox="1"/>
          <p:nvPr/>
        </p:nvSpPr>
        <p:spPr>
          <a:xfrm>
            <a:off x="10533170" y="6354920"/>
            <a:ext cx="127395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lIns="0" tIns="0" rIns="0" bIns="0" rtlCol="0">
            <a:spAutoFit/>
          </a:bodyPr>
          <a:lstStyle/>
          <a:p>
            <a:pPr algn="ctr"/>
            <a:r>
              <a:rPr lang="en-AU" sz="2400" i="1" dirty="0"/>
              <a:t>Covenant</a:t>
            </a:r>
          </a:p>
        </p:txBody>
      </p:sp>
      <p:cxnSp>
        <p:nvCxnSpPr>
          <p:cNvPr id="15" name="Straight Arrow Connector 14">
            <a:extLst>
              <a:ext uri="{FF2B5EF4-FFF2-40B4-BE49-F238E27FC236}">
                <a16:creationId xmlns:a16="http://schemas.microsoft.com/office/drawing/2014/main" id="{F5736B20-7A68-6FEC-BE06-F75D25516644}"/>
              </a:ext>
            </a:extLst>
          </p:cNvPr>
          <p:cNvCxnSpPr>
            <a:cxnSpLocks/>
          </p:cNvCxnSpPr>
          <p:nvPr/>
        </p:nvCxnSpPr>
        <p:spPr>
          <a:xfrm>
            <a:off x="11170145" y="4804771"/>
            <a:ext cx="0" cy="1238399"/>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4A5851A-AC8C-773D-D1AD-4936B51B8D4D}"/>
              </a:ext>
            </a:extLst>
          </p:cNvPr>
          <p:cNvCxnSpPr>
            <a:cxnSpLocks/>
          </p:cNvCxnSpPr>
          <p:nvPr/>
        </p:nvCxnSpPr>
        <p:spPr>
          <a:xfrm>
            <a:off x="10669205" y="5256498"/>
            <a:ext cx="0" cy="788676"/>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10CCD53-3D9E-2C32-CB5E-071E169E3F96}"/>
              </a:ext>
            </a:extLst>
          </p:cNvPr>
          <p:cNvSpPr txBox="1"/>
          <p:nvPr/>
        </p:nvSpPr>
        <p:spPr>
          <a:xfrm>
            <a:off x="8568819" y="4755002"/>
            <a:ext cx="2249842" cy="523220"/>
          </a:xfrm>
          <a:prstGeom prst="rect">
            <a:avLst/>
          </a:prstGeom>
          <a:noFill/>
        </p:spPr>
        <p:txBody>
          <a:bodyPr wrap="square" rtlCol="0">
            <a:spAutoFit/>
          </a:bodyPr>
          <a:lstStyle/>
          <a:p>
            <a:r>
              <a:rPr lang="en-AU" sz="2800" i="1" dirty="0"/>
              <a:t>Anointed One</a:t>
            </a:r>
            <a:endParaRPr lang="en-AU" sz="1400" i="1" dirty="0"/>
          </a:p>
        </p:txBody>
      </p:sp>
      <p:cxnSp>
        <p:nvCxnSpPr>
          <p:cNvPr id="19" name="Straight Arrow Connector 18">
            <a:extLst>
              <a:ext uri="{FF2B5EF4-FFF2-40B4-BE49-F238E27FC236}">
                <a16:creationId xmlns:a16="http://schemas.microsoft.com/office/drawing/2014/main" id="{212B24B0-1E3F-0110-ED03-213EBE95ACEC}"/>
              </a:ext>
            </a:extLst>
          </p:cNvPr>
          <p:cNvCxnSpPr>
            <a:cxnSpLocks/>
          </p:cNvCxnSpPr>
          <p:nvPr/>
        </p:nvCxnSpPr>
        <p:spPr>
          <a:xfrm>
            <a:off x="2977588" y="5027211"/>
            <a:ext cx="5591231" cy="21656"/>
          </a:xfrm>
          <a:prstGeom prst="straightConnector1">
            <a:avLst/>
          </a:prstGeom>
          <a:ln w="3175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52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grpId="0" nodeType="clickEffect">
                                  <p:stCondLst>
                                    <p:cond delay="0"/>
                                  </p:stCondLst>
                                  <p:childTnLst>
                                    <p:animMotion origin="layout" path="M -2.29167E-6 -2.59259E-6 L 0.21719 -2.59259E-6 " pathEditMode="relative" rAng="0" ptsTypes="AA">
                                      <p:cBhvr>
                                        <p:cTn id="11" dur="2000" fill="hold"/>
                                        <p:tgtEl>
                                          <p:spTgt spid="4"/>
                                        </p:tgtEl>
                                        <p:attrNameLst>
                                          <p:attrName>ppt_x</p:attrName>
                                          <p:attrName>ppt_y</p:attrName>
                                        </p:attrNameLst>
                                      </p:cBhvr>
                                      <p:rCtr x="10859" y="0"/>
                                    </p:animMotion>
                                  </p:childTnLst>
                                </p:cTn>
                              </p:par>
                              <p:par>
                                <p:cTn id="12" presetID="35" presetClass="path" presetSubtype="0" accel="50000" decel="50000" fill="hold" grpId="0" nodeType="withEffect">
                                  <p:stCondLst>
                                    <p:cond delay="0"/>
                                  </p:stCondLst>
                                  <p:childTnLst>
                                    <p:animMotion origin="layout" path="M 1.45833E-6 2.96296E-6 L -0.22305 0.00023 " pathEditMode="relative" rAng="0" ptsTypes="AA">
                                      <p:cBhvr>
                                        <p:cTn id="13" dur="2000" fill="hold"/>
                                        <p:tgtEl>
                                          <p:spTgt spid="11"/>
                                        </p:tgtEl>
                                        <p:attrNameLst>
                                          <p:attrName>ppt_x</p:attrName>
                                          <p:attrName>ppt_y</p:attrName>
                                        </p:attrNameLst>
                                      </p:cBhvr>
                                      <p:rCtr x="-11159" y="0"/>
                                    </p:animMotion>
                                  </p:childTnLst>
                                </p:cTn>
                              </p:par>
                            </p:childTnLst>
                          </p:cTn>
                        </p:par>
                        <p:par>
                          <p:cTn id="14" fill="hold">
                            <p:stCondLst>
                              <p:cond delay="2000"/>
                            </p:stCondLst>
                            <p:childTnLst>
                              <p:par>
                                <p:cTn id="15" presetID="9"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par>
                          <p:cTn id="18" fill="hold">
                            <p:stCondLst>
                              <p:cond delay="2500"/>
                            </p:stCondLst>
                            <p:childTnLst>
                              <p:par>
                                <p:cTn id="19" presetID="10" presetClass="exit" presetSubtype="0" fill="hold" grpId="1" nodeType="after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wipe(left)">
                                      <p:cBhvr>
                                        <p:cTn id="30" dur="500"/>
                                        <p:tgtEl>
                                          <p:spTgt spid="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dissolv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xEl>
                                              <p:pRg st="2" end="2"/>
                                            </p:txEl>
                                          </p:spTgt>
                                        </p:tgtEl>
                                        <p:attrNameLst>
                                          <p:attrName>style.visibility</p:attrName>
                                        </p:attrNameLst>
                                      </p:cBhvr>
                                      <p:to>
                                        <p:strVal val="visible"/>
                                      </p:to>
                                    </p:set>
                                    <p:animEffect transition="in" filter="wipe(left)">
                                      <p:cBhvr>
                                        <p:cTn id="40" dur="500"/>
                                        <p:tgtEl>
                                          <p:spTgt spid="5">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xEl>
                                              <p:pRg st="3" end="3"/>
                                            </p:txEl>
                                          </p:spTgt>
                                        </p:tgtEl>
                                        <p:attrNameLst>
                                          <p:attrName>style.visibility</p:attrName>
                                        </p:attrNameLst>
                                      </p:cBhvr>
                                      <p:to>
                                        <p:strVal val="visible"/>
                                      </p:to>
                                    </p:set>
                                    <p:animEffect transition="in" filter="wipe(left)">
                                      <p:cBhvr>
                                        <p:cTn id="45" dur="500"/>
                                        <p:tgtEl>
                                          <p:spTgt spid="5">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
                                            <p:txEl>
                                              <p:pRg st="4" end="4"/>
                                            </p:txEl>
                                          </p:spTgt>
                                        </p:tgtEl>
                                        <p:attrNameLst>
                                          <p:attrName>style.visibility</p:attrName>
                                        </p:attrNameLst>
                                      </p:cBhvr>
                                      <p:to>
                                        <p:strVal val="visible"/>
                                      </p:to>
                                    </p:set>
                                    <p:animEffect transition="in" filter="wipe(left)">
                                      <p:cBhvr>
                                        <p:cTn id="5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animBg="1"/>
      <p:bldP spid="4" grpId="1" animBg="1"/>
      <p:bldP spid="11" grpId="0" animBg="1"/>
      <p:bldP spid="11" grpId="1" animBg="1"/>
      <p:bldP spid="5" grpId="0" uiExpand="1" build="p"/>
      <p:bldP spid="12"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
            <a:extLst>
              <a:ext uri="{FF2B5EF4-FFF2-40B4-BE49-F238E27FC236}">
                <a16:creationId xmlns:a16="http://schemas.microsoft.com/office/drawing/2014/main" id="{097153D2-F660-E8F8-9C65-FA8F3C07A5C4}"/>
              </a:ext>
            </a:extLst>
          </p:cNvPr>
          <p:cNvSpPr txBox="1"/>
          <p:nvPr/>
        </p:nvSpPr>
        <p:spPr>
          <a:xfrm>
            <a:off x="5530962" y="3606799"/>
            <a:ext cx="398658" cy="646331"/>
          </a:xfrm>
          <a:prstGeom prst="rect">
            <a:avLst/>
          </a:prstGeom>
          <a:noFill/>
        </p:spPr>
        <p:txBody>
          <a:bodyPr wrap="square" rtlCol="0">
            <a:spAutoFit/>
          </a:bodyPr>
          <a:lstStyle/>
          <a:p>
            <a:r>
              <a:rPr lang="en-AU" sz="3600" i="1" dirty="0"/>
              <a:t>+</a:t>
            </a:r>
            <a:endParaRPr lang="en-AU" i="1" dirty="0"/>
          </a:p>
        </p:txBody>
      </p:sp>
      <p:sp>
        <p:nvSpPr>
          <p:cNvPr id="10" name="490">
            <a:extLst>
              <a:ext uri="{FF2B5EF4-FFF2-40B4-BE49-F238E27FC236}">
                <a16:creationId xmlns:a16="http://schemas.microsoft.com/office/drawing/2014/main" id="{35F2C45E-096E-46B6-1B12-957483F00D8E}"/>
              </a:ext>
            </a:extLst>
          </p:cNvPr>
          <p:cNvSpPr/>
          <p:nvPr/>
        </p:nvSpPr>
        <p:spPr>
          <a:xfrm>
            <a:off x="2143901" y="4535171"/>
            <a:ext cx="1986455" cy="6306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i="1" dirty="0"/>
              <a:t>4</a:t>
            </a:r>
            <a:r>
              <a:rPr lang="en-AU" sz="4000" i="1" dirty="0"/>
              <a:t>90</a:t>
            </a:r>
          </a:p>
        </p:txBody>
      </p:sp>
      <p:sp>
        <p:nvSpPr>
          <p:cNvPr id="2" name="Title 1">
            <a:extLst>
              <a:ext uri="{FF2B5EF4-FFF2-40B4-BE49-F238E27FC236}">
                <a16:creationId xmlns:a16="http://schemas.microsoft.com/office/drawing/2014/main" id="{A6AB6D74-3E67-D200-16B3-5F3A3941D458}"/>
              </a:ext>
            </a:extLst>
          </p:cNvPr>
          <p:cNvSpPr>
            <a:spLocks noGrp="1"/>
          </p:cNvSpPr>
          <p:nvPr>
            <p:ph type="title"/>
          </p:nvPr>
        </p:nvSpPr>
        <p:spPr>
          <a:xfrm>
            <a:off x="838200" y="0"/>
            <a:ext cx="10515600" cy="1325563"/>
          </a:xfrm>
        </p:spPr>
        <p:txBody>
          <a:bodyPr/>
          <a:lstStyle/>
          <a:p>
            <a:endParaRPr lang="en-AU" dirty="0"/>
          </a:p>
        </p:txBody>
      </p:sp>
      <p:cxnSp>
        <p:nvCxnSpPr>
          <p:cNvPr id="22" name="Straight Connector 21">
            <a:extLst>
              <a:ext uri="{FF2B5EF4-FFF2-40B4-BE49-F238E27FC236}">
                <a16:creationId xmlns:a16="http://schemas.microsoft.com/office/drawing/2014/main" id="{746EB9BC-8210-98CE-8C06-45285E29D003}"/>
              </a:ext>
            </a:extLst>
          </p:cNvPr>
          <p:cNvCxnSpPr/>
          <p:nvPr/>
        </p:nvCxnSpPr>
        <p:spPr>
          <a:xfrm>
            <a:off x="571816" y="4410846"/>
            <a:ext cx="11088414" cy="56685"/>
          </a:xfrm>
          <a:prstGeom prst="line">
            <a:avLst/>
          </a:prstGeom>
          <a:ln w="41275">
            <a:solidFill>
              <a:schemeClr val="tx1"/>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74987A2-33FE-E3FF-A19B-B431491A4EED}"/>
              </a:ext>
            </a:extLst>
          </p:cNvPr>
          <p:cNvCxnSpPr>
            <a:cxnSpLocks/>
          </p:cNvCxnSpPr>
          <p:nvPr/>
        </p:nvCxnSpPr>
        <p:spPr>
          <a:xfrm>
            <a:off x="571816" y="3622170"/>
            <a:ext cx="0" cy="788676"/>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sp>
        <p:nvSpPr>
          <p:cNvPr id="26" name="Rebuild Jerusalem">
            <a:extLst>
              <a:ext uri="{FF2B5EF4-FFF2-40B4-BE49-F238E27FC236}">
                <a16:creationId xmlns:a16="http://schemas.microsoft.com/office/drawing/2014/main" id="{E9A8C563-7067-DF78-5009-0624DFD88F32}"/>
              </a:ext>
            </a:extLst>
          </p:cNvPr>
          <p:cNvSpPr txBox="1"/>
          <p:nvPr/>
        </p:nvSpPr>
        <p:spPr>
          <a:xfrm>
            <a:off x="130340" y="3206849"/>
            <a:ext cx="2963917" cy="523220"/>
          </a:xfrm>
          <a:prstGeom prst="rect">
            <a:avLst/>
          </a:prstGeom>
          <a:noFill/>
        </p:spPr>
        <p:txBody>
          <a:bodyPr wrap="square" rtlCol="0">
            <a:spAutoFit/>
          </a:bodyPr>
          <a:lstStyle/>
          <a:p>
            <a:r>
              <a:rPr lang="en-AU" sz="2800" i="1" dirty="0"/>
              <a:t>Rebuild Jerusalem</a:t>
            </a:r>
            <a:endParaRPr lang="en-AU" sz="1400" i="1" dirty="0"/>
          </a:p>
        </p:txBody>
      </p:sp>
      <p:sp>
        <p:nvSpPr>
          <p:cNvPr id="36" name="For people &amp; Holy city">
            <a:extLst>
              <a:ext uri="{FF2B5EF4-FFF2-40B4-BE49-F238E27FC236}">
                <a16:creationId xmlns:a16="http://schemas.microsoft.com/office/drawing/2014/main" id="{1DEC0CFE-955C-75E3-9223-9B712E96B6D9}"/>
              </a:ext>
            </a:extLst>
          </p:cNvPr>
          <p:cNvSpPr txBox="1"/>
          <p:nvPr/>
        </p:nvSpPr>
        <p:spPr>
          <a:xfrm>
            <a:off x="4187375" y="4539926"/>
            <a:ext cx="3400098" cy="523220"/>
          </a:xfrm>
          <a:prstGeom prst="rect">
            <a:avLst/>
          </a:prstGeom>
          <a:noFill/>
        </p:spPr>
        <p:txBody>
          <a:bodyPr wrap="square" rtlCol="0">
            <a:spAutoFit/>
          </a:bodyPr>
          <a:lstStyle/>
          <a:p>
            <a:r>
              <a:rPr lang="en-AU" sz="2800" i="1" dirty="0"/>
              <a:t>For people &amp; Holy City</a:t>
            </a:r>
          </a:p>
        </p:txBody>
      </p:sp>
      <p:sp>
        <p:nvSpPr>
          <p:cNvPr id="5" name="Content Placeholder 4">
            <a:extLst>
              <a:ext uri="{FF2B5EF4-FFF2-40B4-BE49-F238E27FC236}">
                <a16:creationId xmlns:a16="http://schemas.microsoft.com/office/drawing/2014/main" id="{C0793AE0-DC47-BBC8-57D1-AA3FD57FE211}"/>
              </a:ext>
            </a:extLst>
          </p:cNvPr>
          <p:cNvSpPr>
            <a:spLocks noGrp="1"/>
          </p:cNvSpPr>
          <p:nvPr>
            <p:ph idx="1"/>
          </p:nvPr>
        </p:nvSpPr>
        <p:spPr>
          <a:xfrm>
            <a:off x="838199" y="1026201"/>
            <a:ext cx="11314037" cy="2145064"/>
          </a:xfrm>
        </p:spPr>
        <p:txBody>
          <a:bodyPr>
            <a:normAutofit/>
          </a:bodyPr>
          <a:lstStyle/>
          <a:p>
            <a:endParaRPr lang="en-US" dirty="0"/>
          </a:p>
        </p:txBody>
      </p:sp>
      <p:sp>
        <p:nvSpPr>
          <p:cNvPr id="12" name="49">
            <a:extLst>
              <a:ext uri="{FF2B5EF4-FFF2-40B4-BE49-F238E27FC236}">
                <a16:creationId xmlns:a16="http://schemas.microsoft.com/office/drawing/2014/main" id="{9FF33614-15FB-D2DF-34E7-4175D6D541BA}"/>
              </a:ext>
            </a:extLst>
          </p:cNvPr>
          <p:cNvSpPr/>
          <p:nvPr/>
        </p:nvSpPr>
        <p:spPr>
          <a:xfrm>
            <a:off x="4130356" y="3671164"/>
            <a:ext cx="1986455" cy="6306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i="1" dirty="0"/>
              <a:t>4</a:t>
            </a:r>
            <a:r>
              <a:rPr lang="en-AU" sz="4000" i="1" dirty="0"/>
              <a:t>83</a:t>
            </a:r>
          </a:p>
        </p:txBody>
      </p:sp>
      <p:sp>
        <p:nvSpPr>
          <p:cNvPr id="6" name="1 Week 7">
            <a:extLst>
              <a:ext uri="{FF2B5EF4-FFF2-40B4-BE49-F238E27FC236}">
                <a16:creationId xmlns:a16="http://schemas.microsoft.com/office/drawing/2014/main" id="{94E5C8BB-EB70-4C48-6840-56C68BA4FDC6}"/>
              </a:ext>
            </a:extLst>
          </p:cNvPr>
          <p:cNvSpPr/>
          <p:nvPr/>
        </p:nvSpPr>
        <p:spPr>
          <a:xfrm>
            <a:off x="10165790" y="3697198"/>
            <a:ext cx="1986455" cy="6306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sz="4000" i="1" dirty="0"/>
              <a:t>7</a:t>
            </a:r>
          </a:p>
        </p:txBody>
      </p:sp>
      <p:sp>
        <p:nvSpPr>
          <p:cNvPr id="7" name="1 Week 7">
            <a:extLst>
              <a:ext uri="{FF2B5EF4-FFF2-40B4-BE49-F238E27FC236}">
                <a16:creationId xmlns:a16="http://schemas.microsoft.com/office/drawing/2014/main" id="{A49263F5-E071-C0B9-2271-5B035A7D9B2D}"/>
              </a:ext>
            </a:extLst>
          </p:cNvPr>
          <p:cNvSpPr/>
          <p:nvPr/>
        </p:nvSpPr>
        <p:spPr>
          <a:xfrm>
            <a:off x="10165790" y="3710096"/>
            <a:ext cx="1986455" cy="6306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sz="4000" i="1" dirty="0"/>
              <a:t>3½+3½ </a:t>
            </a:r>
          </a:p>
        </p:txBody>
      </p:sp>
      <p:cxnSp>
        <p:nvCxnSpPr>
          <p:cNvPr id="8" name="Straight Arrow Connector 7">
            <a:extLst>
              <a:ext uri="{FF2B5EF4-FFF2-40B4-BE49-F238E27FC236}">
                <a16:creationId xmlns:a16="http://schemas.microsoft.com/office/drawing/2014/main" id="{AB230161-1397-C978-12C6-D4DED57A87C5}"/>
              </a:ext>
            </a:extLst>
          </p:cNvPr>
          <p:cNvCxnSpPr>
            <a:cxnSpLocks/>
          </p:cNvCxnSpPr>
          <p:nvPr/>
        </p:nvCxnSpPr>
        <p:spPr>
          <a:xfrm flipV="1">
            <a:off x="11674743" y="4476948"/>
            <a:ext cx="0" cy="335612"/>
          </a:xfrm>
          <a:prstGeom prst="straightConnector1">
            <a:avLst/>
          </a:prstGeom>
          <a:ln w="31750">
            <a:solidFill>
              <a:schemeClr val="tx1"/>
            </a:solidFill>
            <a:prstDash val="sysDash"/>
            <a:headEnd type="none" w="lg" len="lg"/>
            <a:tailEnd type="diamond"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6BD74E6-1D7D-736F-A7F4-D4AF9ABC4E83}"/>
              </a:ext>
            </a:extLst>
          </p:cNvPr>
          <p:cNvSpPr txBox="1"/>
          <p:nvPr/>
        </p:nvSpPr>
        <p:spPr>
          <a:xfrm>
            <a:off x="9890185" y="2715329"/>
            <a:ext cx="2457613" cy="523220"/>
          </a:xfrm>
          <a:prstGeom prst="rect">
            <a:avLst/>
          </a:prstGeom>
          <a:noFill/>
        </p:spPr>
        <p:txBody>
          <a:bodyPr wrap="square" rtlCol="0">
            <a:spAutoFit/>
          </a:bodyPr>
          <a:lstStyle/>
          <a:p>
            <a:r>
              <a:rPr lang="en-AU" sz="2800" i="1" dirty="0"/>
              <a:t>Stop sacrifices</a:t>
            </a:r>
            <a:endParaRPr lang="en-AU" sz="1400" i="1" dirty="0"/>
          </a:p>
        </p:txBody>
      </p:sp>
      <p:cxnSp>
        <p:nvCxnSpPr>
          <p:cNvPr id="13" name="Straight Arrow Connector 12">
            <a:extLst>
              <a:ext uri="{FF2B5EF4-FFF2-40B4-BE49-F238E27FC236}">
                <a16:creationId xmlns:a16="http://schemas.microsoft.com/office/drawing/2014/main" id="{437C26E6-82CA-65AB-D51C-840817F09357}"/>
              </a:ext>
            </a:extLst>
          </p:cNvPr>
          <p:cNvCxnSpPr>
            <a:cxnSpLocks/>
          </p:cNvCxnSpPr>
          <p:nvPr/>
        </p:nvCxnSpPr>
        <p:spPr>
          <a:xfrm flipV="1">
            <a:off x="10722457" y="4464501"/>
            <a:ext cx="0" cy="335612"/>
          </a:xfrm>
          <a:prstGeom prst="straightConnector1">
            <a:avLst/>
          </a:prstGeom>
          <a:ln w="31750">
            <a:solidFill>
              <a:schemeClr val="tx1"/>
            </a:solidFill>
            <a:prstDash val="sysDash"/>
            <a:headEnd type="none" w="lg" len="lg"/>
            <a:tailEnd type="diamond"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AC672F6-FCB9-E075-52B9-6DF798D23853}"/>
              </a:ext>
            </a:extLst>
          </p:cNvPr>
          <p:cNvSpPr txBox="1"/>
          <p:nvPr/>
        </p:nvSpPr>
        <p:spPr>
          <a:xfrm>
            <a:off x="10579469" y="4776251"/>
            <a:ext cx="127395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lIns="0" tIns="0" rIns="0" bIns="0" rtlCol="0">
            <a:spAutoFit/>
          </a:bodyPr>
          <a:lstStyle/>
          <a:p>
            <a:pPr algn="ctr"/>
            <a:r>
              <a:rPr lang="en-AU" sz="2400" i="1" dirty="0"/>
              <a:t>Covenant</a:t>
            </a:r>
          </a:p>
        </p:txBody>
      </p:sp>
      <p:cxnSp>
        <p:nvCxnSpPr>
          <p:cNvPr id="15" name="Straight Arrow Connector 14">
            <a:extLst>
              <a:ext uri="{FF2B5EF4-FFF2-40B4-BE49-F238E27FC236}">
                <a16:creationId xmlns:a16="http://schemas.microsoft.com/office/drawing/2014/main" id="{F5736B20-7A68-6FEC-BE06-F75D25516644}"/>
              </a:ext>
            </a:extLst>
          </p:cNvPr>
          <p:cNvCxnSpPr>
            <a:cxnSpLocks/>
          </p:cNvCxnSpPr>
          <p:nvPr/>
        </p:nvCxnSpPr>
        <p:spPr>
          <a:xfrm>
            <a:off x="11216444" y="3226102"/>
            <a:ext cx="0" cy="1238399"/>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4A5851A-AC8C-773D-D1AD-4936B51B8D4D}"/>
              </a:ext>
            </a:extLst>
          </p:cNvPr>
          <p:cNvCxnSpPr>
            <a:cxnSpLocks/>
          </p:cNvCxnSpPr>
          <p:nvPr/>
        </p:nvCxnSpPr>
        <p:spPr>
          <a:xfrm>
            <a:off x="10715504" y="3677829"/>
            <a:ext cx="0" cy="788676"/>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10CCD53-3D9E-2C32-CB5E-071E169E3F96}"/>
              </a:ext>
            </a:extLst>
          </p:cNvPr>
          <p:cNvSpPr txBox="1"/>
          <p:nvPr/>
        </p:nvSpPr>
        <p:spPr>
          <a:xfrm>
            <a:off x="8615118" y="3176333"/>
            <a:ext cx="2249842" cy="523220"/>
          </a:xfrm>
          <a:prstGeom prst="rect">
            <a:avLst/>
          </a:prstGeom>
          <a:noFill/>
        </p:spPr>
        <p:txBody>
          <a:bodyPr wrap="square" rtlCol="0">
            <a:spAutoFit/>
          </a:bodyPr>
          <a:lstStyle/>
          <a:p>
            <a:r>
              <a:rPr lang="en-AU" sz="2800" i="1" dirty="0"/>
              <a:t>Anointed One</a:t>
            </a:r>
            <a:endParaRPr lang="en-AU" sz="1400" i="1" dirty="0"/>
          </a:p>
        </p:txBody>
      </p:sp>
      <p:cxnSp>
        <p:nvCxnSpPr>
          <p:cNvPr id="19" name="Straight Arrow Connector 18">
            <a:extLst>
              <a:ext uri="{FF2B5EF4-FFF2-40B4-BE49-F238E27FC236}">
                <a16:creationId xmlns:a16="http://schemas.microsoft.com/office/drawing/2014/main" id="{212B24B0-1E3F-0110-ED03-213EBE95ACEC}"/>
              </a:ext>
            </a:extLst>
          </p:cNvPr>
          <p:cNvCxnSpPr>
            <a:cxnSpLocks/>
          </p:cNvCxnSpPr>
          <p:nvPr/>
        </p:nvCxnSpPr>
        <p:spPr>
          <a:xfrm>
            <a:off x="3023887" y="3448542"/>
            <a:ext cx="5591231" cy="21656"/>
          </a:xfrm>
          <a:prstGeom prst="straightConnector1">
            <a:avLst/>
          </a:prstGeom>
          <a:ln w="3175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F42DF9F2-A542-846B-ED65-19AB853B7AAD}"/>
              </a:ext>
            </a:extLst>
          </p:cNvPr>
          <p:cNvCxnSpPr>
            <a:cxnSpLocks/>
          </p:cNvCxnSpPr>
          <p:nvPr/>
        </p:nvCxnSpPr>
        <p:spPr>
          <a:xfrm flipV="1">
            <a:off x="571816" y="4410846"/>
            <a:ext cx="0" cy="1493047"/>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sp>
        <p:nvSpPr>
          <p:cNvPr id="20" name="Rebuild Jerusalem">
            <a:extLst>
              <a:ext uri="{FF2B5EF4-FFF2-40B4-BE49-F238E27FC236}">
                <a16:creationId xmlns:a16="http://schemas.microsoft.com/office/drawing/2014/main" id="{2272322B-253E-51B8-FEEA-899E3445A45D}"/>
              </a:ext>
            </a:extLst>
          </p:cNvPr>
          <p:cNvSpPr txBox="1"/>
          <p:nvPr/>
        </p:nvSpPr>
        <p:spPr>
          <a:xfrm>
            <a:off x="173212" y="5903893"/>
            <a:ext cx="2130150" cy="954107"/>
          </a:xfrm>
          <a:prstGeom prst="rect">
            <a:avLst/>
          </a:prstGeom>
          <a:noFill/>
        </p:spPr>
        <p:txBody>
          <a:bodyPr wrap="square" rtlCol="0">
            <a:spAutoFit/>
          </a:bodyPr>
          <a:lstStyle/>
          <a:p>
            <a:r>
              <a:rPr lang="en-AU" sz="2800" i="1" dirty="0"/>
              <a:t>Ezra</a:t>
            </a:r>
          </a:p>
          <a:p>
            <a:r>
              <a:rPr lang="en-AU" sz="2800" i="1" dirty="0"/>
              <a:t>457 BC</a:t>
            </a:r>
            <a:endParaRPr lang="en-AU" sz="1400" i="1" dirty="0"/>
          </a:p>
        </p:txBody>
      </p:sp>
      <p:pic>
        <p:nvPicPr>
          <p:cNvPr id="42" name="Picture 41" descr="A picture containing text, book, outdoor, person&#10;&#10;Description automatically generated">
            <a:extLst>
              <a:ext uri="{FF2B5EF4-FFF2-40B4-BE49-F238E27FC236}">
                <a16:creationId xmlns:a16="http://schemas.microsoft.com/office/drawing/2014/main" id="{9D1A04C4-6FA8-5332-CBD2-EC987CB9C4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424"/>
            <a:ext cx="2515946" cy="3127030"/>
          </a:xfrm>
          <a:prstGeom prst="rect">
            <a:avLst/>
          </a:prstGeom>
        </p:spPr>
      </p:pic>
    </p:spTree>
    <p:extLst>
      <p:ext uri="{BB962C8B-B14F-4D97-AF65-F5344CB8AC3E}">
        <p14:creationId xmlns:p14="http://schemas.microsoft.com/office/powerpoint/2010/main" val="132109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ppt_x"/>
                                          </p:val>
                                        </p:tav>
                                        <p:tav tm="100000">
                                          <p:val>
                                            <p:strVal val="#ppt_x"/>
                                          </p:val>
                                        </p:tav>
                                      </p:tavLst>
                                    </p:anim>
                                    <p:anim calcmode="lin" valueType="num">
                                      <p:cBhvr additive="base">
                                        <p:cTn id="16"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
            <a:extLst>
              <a:ext uri="{FF2B5EF4-FFF2-40B4-BE49-F238E27FC236}">
                <a16:creationId xmlns:a16="http://schemas.microsoft.com/office/drawing/2014/main" id="{097153D2-F660-E8F8-9C65-FA8F3C07A5C4}"/>
              </a:ext>
            </a:extLst>
          </p:cNvPr>
          <p:cNvSpPr txBox="1"/>
          <p:nvPr/>
        </p:nvSpPr>
        <p:spPr>
          <a:xfrm>
            <a:off x="5530962" y="3606799"/>
            <a:ext cx="398658" cy="646331"/>
          </a:xfrm>
          <a:prstGeom prst="rect">
            <a:avLst/>
          </a:prstGeom>
          <a:noFill/>
        </p:spPr>
        <p:txBody>
          <a:bodyPr wrap="square" rtlCol="0">
            <a:spAutoFit/>
          </a:bodyPr>
          <a:lstStyle/>
          <a:p>
            <a:r>
              <a:rPr lang="en-AU" sz="3600" i="1" dirty="0"/>
              <a:t>+</a:t>
            </a:r>
            <a:endParaRPr lang="en-AU" i="1" dirty="0"/>
          </a:p>
        </p:txBody>
      </p:sp>
      <p:sp>
        <p:nvSpPr>
          <p:cNvPr id="10" name="490">
            <a:extLst>
              <a:ext uri="{FF2B5EF4-FFF2-40B4-BE49-F238E27FC236}">
                <a16:creationId xmlns:a16="http://schemas.microsoft.com/office/drawing/2014/main" id="{35F2C45E-096E-46B6-1B12-957483F00D8E}"/>
              </a:ext>
            </a:extLst>
          </p:cNvPr>
          <p:cNvSpPr/>
          <p:nvPr/>
        </p:nvSpPr>
        <p:spPr>
          <a:xfrm>
            <a:off x="2143901" y="4535171"/>
            <a:ext cx="1986455" cy="6306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i="1" dirty="0"/>
              <a:t>4</a:t>
            </a:r>
            <a:r>
              <a:rPr lang="en-AU" sz="4000" i="1" dirty="0"/>
              <a:t>90</a:t>
            </a:r>
          </a:p>
        </p:txBody>
      </p:sp>
      <p:sp>
        <p:nvSpPr>
          <p:cNvPr id="2" name="Title 1">
            <a:extLst>
              <a:ext uri="{FF2B5EF4-FFF2-40B4-BE49-F238E27FC236}">
                <a16:creationId xmlns:a16="http://schemas.microsoft.com/office/drawing/2014/main" id="{A6AB6D74-3E67-D200-16B3-5F3A3941D458}"/>
              </a:ext>
            </a:extLst>
          </p:cNvPr>
          <p:cNvSpPr>
            <a:spLocks noGrp="1"/>
          </p:cNvSpPr>
          <p:nvPr>
            <p:ph type="title"/>
          </p:nvPr>
        </p:nvSpPr>
        <p:spPr>
          <a:xfrm>
            <a:off x="838200" y="0"/>
            <a:ext cx="10515600" cy="1325563"/>
          </a:xfrm>
        </p:spPr>
        <p:txBody>
          <a:bodyPr/>
          <a:lstStyle/>
          <a:p>
            <a:endParaRPr lang="en-AU" dirty="0"/>
          </a:p>
        </p:txBody>
      </p:sp>
      <p:cxnSp>
        <p:nvCxnSpPr>
          <p:cNvPr id="22" name="Straight Connector 21">
            <a:extLst>
              <a:ext uri="{FF2B5EF4-FFF2-40B4-BE49-F238E27FC236}">
                <a16:creationId xmlns:a16="http://schemas.microsoft.com/office/drawing/2014/main" id="{746EB9BC-8210-98CE-8C06-45285E29D003}"/>
              </a:ext>
            </a:extLst>
          </p:cNvPr>
          <p:cNvCxnSpPr/>
          <p:nvPr/>
        </p:nvCxnSpPr>
        <p:spPr>
          <a:xfrm>
            <a:off x="571816" y="4410846"/>
            <a:ext cx="11088414" cy="56685"/>
          </a:xfrm>
          <a:prstGeom prst="line">
            <a:avLst/>
          </a:prstGeom>
          <a:ln w="41275">
            <a:solidFill>
              <a:schemeClr val="tx1"/>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74987A2-33FE-E3FF-A19B-B431491A4EED}"/>
              </a:ext>
            </a:extLst>
          </p:cNvPr>
          <p:cNvCxnSpPr>
            <a:cxnSpLocks/>
          </p:cNvCxnSpPr>
          <p:nvPr/>
        </p:nvCxnSpPr>
        <p:spPr>
          <a:xfrm>
            <a:off x="571816" y="3622170"/>
            <a:ext cx="0" cy="788676"/>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sp>
        <p:nvSpPr>
          <p:cNvPr id="26" name="Rebuild Jerusalem">
            <a:extLst>
              <a:ext uri="{FF2B5EF4-FFF2-40B4-BE49-F238E27FC236}">
                <a16:creationId xmlns:a16="http://schemas.microsoft.com/office/drawing/2014/main" id="{E9A8C563-7067-DF78-5009-0624DFD88F32}"/>
              </a:ext>
            </a:extLst>
          </p:cNvPr>
          <p:cNvSpPr txBox="1"/>
          <p:nvPr/>
        </p:nvSpPr>
        <p:spPr>
          <a:xfrm>
            <a:off x="130340" y="3206849"/>
            <a:ext cx="2963917" cy="523220"/>
          </a:xfrm>
          <a:prstGeom prst="rect">
            <a:avLst/>
          </a:prstGeom>
          <a:noFill/>
        </p:spPr>
        <p:txBody>
          <a:bodyPr wrap="square" rtlCol="0">
            <a:spAutoFit/>
          </a:bodyPr>
          <a:lstStyle/>
          <a:p>
            <a:r>
              <a:rPr lang="en-AU" sz="2800" i="1" dirty="0"/>
              <a:t>Rebuild Jerusalem</a:t>
            </a:r>
            <a:endParaRPr lang="en-AU" sz="1400" i="1" dirty="0"/>
          </a:p>
        </p:txBody>
      </p:sp>
      <p:sp>
        <p:nvSpPr>
          <p:cNvPr id="36" name="For people &amp; Holy city">
            <a:extLst>
              <a:ext uri="{FF2B5EF4-FFF2-40B4-BE49-F238E27FC236}">
                <a16:creationId xmlns:a16="http://schemas.microsoft.com/office/drawing/2014/main" id="{1DEC0CFE-955C-75E3-9223-9B712E96B6D9}"/>
              </a:ext>
            </a:extLst>
          </p:cNvPr>
          <p:cNvSpPr txBox="1"/>
          <p:nvPr/>
        </p:nvSpPr>
        <p:spPr>
          <a:xfrm>
            <a:off x="4187375" y="4539926"/>
            <a:ext cx="3400098" cy="523220"/>
          </a:xfrm>
          <a:prstGeom prst="rect">
            <a:avLst/>
          </a:prstGeom>
          <a:noFill/>
        </p:spPr>
        <p:txBody>
          <a:bodyPr wrap="square" rtlCol="0">
            <a:spAutoFit/>
          </a:bodyPr>
          <a:lstStyle/>
          <a:p>
            <a:r>
              <a:rPr lang="en-AU" sz="2800" i="1" dirty="0"/>
              <a:t>For people &amp; Holy City</a:t>
            </a:r>
          </a:p>
        </p:txBody>
      </p:sp>
      <p:sp>
        <p:nvSpPr>
          <p:cNvPr id="5" name="Content Placeholder 4">
            <a:extLst>
              <a:ext uri="{FF2B5EF4-FFF2-40B4-BE49-F238E27FC236}">
                <a16:creationId xmlns:a16="http://schemas.microsoft.com/office/drawing/2014/main" id="{C0793AE0-DC47-BBC8-57D1-AA3FD57FE211}"/>
              </a:ext>
            </a:extLst>
          </p:cNvPr>
          <p:cNvSpPr>
            <a:spLocks noGrp="1"/>
          </p:cNvSpPr>
          <p:nvPr>
            <p:ph idx="1"/>
          </p:nvPr>
        </p:nvSpPr>
        <p:spPr>
          <a:xfrm>
            <a:off x="838199" y="1026201"/>
            <a:ext cx="11314037" cy="2145064"/>
          </a:xfrm>
        </p:spPr>
        <p:txBody>
          <a:bodyPr>
            <a:normAutofit/>
          </a:bodyPr>
          <a:lstStyle/>
          <a:p>
            <a:endParaRPr lang="en-US" dirty="0"/>
          </a:p>
        </p:txBody>
      </p:sp>
      <p:sp>
        <p:nvSpPr>
          <p:cNvPr id="12" name="49">
            <a:extLst>
              <a:ext uri="{FF2B5EF4-FFF2-40B4-BE49-F238E27FC236}">
                <a16:creationId xmlns:a16="http://schemas.microsoft.com/office/drawing/2014/main" id="{9FF33614-15FB-D2DF-34E7-4175D6D541BA}"/>
              </a:ext>
            </a:extLst>
          </p:cNvPr>
          <p:cNvSpPr/>
          <p:nvPr/>
        </p:nvSpPr>
        <p:spPr>
          <a:xfrm>
            <a:off x="4130356" y="3671164"/>
            <a:ext cx="1986455" cy="6306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i="1" dirty="0"/>
              <a:t>4</a:t>
            </a:r>
            <a:r>
              <a:rPr lang="en-AU" sz="4000" i="1" dirty="0"/>
              <a:t>83</a:t>
            </a:r>
          </a:p>
        </p:txBody>
      </p:sp>
      <p:sp>
        <p:nvSpPr>
          <p:cNvPr id="6" name="1 Week 7">
            <a:extLst>
              <a:ext uri="{FF2B5EF4-FFF2-40B4-BE49-F238E27FC236}">
                <a16:creationId xmlns:a16="http://schemas.microsoft.com/office/drawing/2014/main" id="{94E5C8BB-EB70-4C48-6840-56C68BA4FDC6}"/>
              </a:ext>
            </a:extLst>
          </p:cNvPr>
          <p:cNvSpPr/>
          <p:nvPr/>
        </p:nvSpPr>
        <p:spPr>
          <a:xfrm>
            <a:off x="10165790" y="3697198"/>
            <a:ext cx="1986455" cy="6306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sz="4000" i="1" dirty="0"/>
              <a:t>7</a:t>
            </a:r>
          </a:p>
        </p:txBody>
      </p:sp>
      <p:sp>
        <p:nvSpPr>
          <p:cNvPr id="7" name="1 Week 7">
            <a:extLst>
              <a:ext uri="{FF2B5EF4-FFF2-40B4-BE49-F238E27FC236}">
                <a16:creationId xmlns:a16="http://schemas.microsoft.com/office/drawing/2014/main" id="{A49263F5-E071-C0B9-2271-5B035A7D9B2D}"/>
              </a:ext>
            </a:extLst>
          </p:cNvPr>
          <p:cNvSpPr/>
          <p:nvPr/>
        </p:nvSpPr>
        <p:spPr>
          <a:xfrm>
            <a:off x="10165790" y="3710096"/>
            <a:ext cx="1986455" cy="6306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sz="4000" i="1" dirty="0"/>
              <a:t>3½+3½ </a:t>
            </a:r>
          </a:p>
        </p:txBody>
      </p:sp>
      <p:cxnSp>
        <p:nvCxnSpPr>
          <p:cNvPr id="8" name="Straight Arrow Connector 7">
            <a:extLst>
              <a:ext uri="{FF2B5EF4-FFF2-40B4-BE49-F238E27FC236}">
                <a16:creationId xmlns:a16="http://schemas.microsoft.com/office/drawing/2014/main" id="{AB230161-1397-C978-12C6-D4DED57A87C5}"/>
              </a:ext>
            </a:extLst>
          </p:cNvPr>
          <p:cNvCxnSpPr>
            <a:cxnSpLocks/>
          </p:cNvCxnSpPr>
          <p:nvPr/>
        </p:nvCxnSpPr>
        <p:spPr>
          <a:xfrm flipV="1">
            <a:off x="11674743" y="4476948"/>
            <a:ext cx="0" cy="335612"/>
          </a:xfrm>
          <a:prstGeom prst="straightConnector1">
            <a:avLst/>
          </a:prstGeom>
          <a:ln w="31750">
            <a:solidFill>
              <a:schemeClr val="tx1"/>
            </a:solidFill>
            <a:prstDash val="sysDash"/>
            <a:headEnd type="none" w="lg" len="lg"/>
            <a:tailEnd type="diamond"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6BD74E6-1D7D-736F-A7F4-D4AF9ABC4E83}"/>
              </a:ext>
            </a:extLst>
          </p:cNvPr>
          <p:cNvSpPr txBox="1"/>
          <p:nvPr/>
        </p:nvSpPr>
        <p:spPr>
          <a:xfrm>
            <a:off x="9890185" y="2715329"/>
            <a:ext cx="2457613" cy="523220"/>
          </a:xfrm>
          <a:prstGeom prst="rect">
            <a:avLst/>
          </a:prstGeom>
          <a:noFill/>
        </p:spPr>
        <p:txBody>
          <a:bodyPr wrap="square" rtlCol="0">
            <a:spAutoFit/>
          </a:bodyPr>
          <a:lstStyle/>
          <a:p>
            <a:r>
              <a:rPr lang="en-AU" sz="2800" i="1" dirty="0"/>
              <a:t>Stop sacrifices</a:t>
            </a:r>
            <a:endParaRPr lang="en-AU" sz="1400" i="1" dirty="0"/>
          </a:p>
        </p:txBody>
      </p:sp>
      <p:cxnSp>
        <p:nvCxnSpPr>
          <p:cNvPr id="13" name="Straight Arrow Connector 12">
            <a:extLst>
              <a:ext uri="{FF2B5EF4-FFF2-40B4-BE49-F238E27FC236}">
                <a16:creationId xmlns:a16="http://schemas.microsoft.com/office/drawing/2014/main" id="{437C26E6-82CA-65AB-D51C-840817F09357}"/>
              </a:ext>
            </a:extLst>
          </p:cNvPr>
          <p:cNvCxnSpPr>
            <a:cxnSpLocks/>
          </p:cNvCxnSpPr>
          <p:nvPr/>
        </p:nvCxnSpPr>
        <p:spPr>
          <a:xfrm flipV="1">
            <a:off x="10722457" y="4464501"/>
            <a:ext cx="0" cy="335612"/>
          </a:xfrm>
          <a:prstGeom prst="straightConnector1">
            <a:avLst/>
          </a:prstGeom>
          <a:ln w="31750">
            <a:solidFill>
              <a:schemeClr val="tx1"/>
            </a:solidFill>
            <a:prstDash val="sysDash"/>
            <a:headEnd type="none" w="lg" len="lg"/>
            <a:tailEnd type="diamond"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AC672F6-FCB9-E075-52B9-6DF798D23853}"/>
              </a:ext>
            </a:extLst>
          </p:cNvPr>
          <p:cNvSpPr txBox="1"/>
          <p:nvPr/>
        </p:nvSpPr>
        <p:spPr>
          <a:xfrm>
            <a:off x="10579469" y="4776251"/>
            <a:ext cx="127395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lIns="0" tIns="0" rIns="0" bIns="0" rtlCol="0">
            <a:spAutoFit/>
          </a:bodyPr>
          <a:lstStyle/>
          <a:p>
            <a:pPr algn="ctr"/>
            <a:r>
              <a:rPr lang="en-AU" sz="2400" i="1" dirty="0"/>
              <a:t>Covenant</a:t>
            </a:r>
          </a:p>
        </p:txBody>
      </p:sp>
      <p:cxnSp>
        <p:nvCxnSpPr>
          <p:cNvPr id="15" name="Straight Arrow Connector 14">
            <a:extLst>
              <a:ext uri="{FF2B5EF4-FFF2-40B4-BE49-F238E27FC236}">
                <a16:creationId xmlns:a16="http://schemas.microsoft.com/office/drawing/2014/main" id="{F5736B20-7A68-6FEC-BE06-F75D25516644}"/>
              </a:ext>
            </a:extLst>
          </p:cNvPr>
          <p:cNvCxnSpPr>
            <a:cxnSpLocks/>
          </p:cNvCxnSpPr>
          <p:nvPr/>
        </p:nvCxnSpPr>
        <p:spPr>
          <a:xfrm>
            <a:off x="11216444" y="3226102"/>
            <a:ext cx="0" cy="1238399"/>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4A5851A-AC8C-773D-D1AD-4936B51B8D4D}"/>
              </a:ext>
            </a:extLst>
          </p:cNvPr>
          <p:cNvCxnSpPr>
            <a:cxnSpLocks/>
          </p:cNvCxnSpPr>
          <p:nvPr/>
        </p:nvCxnSpPr>
        <p:spPr>
          <a:xfrm>
            <a:off x="10715504" y="3677829"/>
            <a:ext cx="0" cy="788676"/>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10CCD53-3D9E-2C32-CB5E-071E169E3F96}"/>
              </a:ext>
            </a:extLst>
          </p:cNvPr>
          <p:cNvSpPr txBox="1"/>
          <p:nvPr/>
        </p:nvSpPr>
        <p:spPr>
          <a:xfrm>
            <a:off x="8615118" y="3176333"/>
            <a:ext cx="2249842" cy="523220"/>
          </a:xfrm>
          <a:prstGeom prst="rect">
            <a:avLst/>
          </a:prstGeom>
          <a:noFill/>
        </p:spPr>
        <p:txBody>
          <a:bodyPr wrap="square" rtlCol="0">
            <a:spAutoFit/>
          </a:bodyPr>
          <a:lstStyle/>
          <a:p>
            <a:r>
              <a:rPr lang="en-AU" sz="2800" i="1" dirty="0"/>
              <a:t>Anointed One</a:t>
            </a:r>
            <a:endParaRPr lang="en-AU" sz="1400" i="1" dirty="0"/>
          </a:p>
        </p:txBody>
      </p:sp>
      <p:cxnSp>
        <p:nvCxnSpPr>
          <p:cNvPr id="19" name="Straight Arrow Connector 18">
            <a:extLst>
              <a:ext uri="{FF2B5EF4-FFF2-40B4-BE49-F238E27FC236}">
                <a16:creationId xmlns:a16="http://schemas.microsoft.com/office/drawing/2014/main" id="{212B24B0-1E3F-0110-ED03-213EBE95ACEC}"/>
              </a:ext>
            </a:extLst>
          </p:cNvPr>
          <p:cNvCxnSpPr>
            <a:cxnSpLocks/>
          </p:cNvCxnSpPr>
          <p:nvPr/>
        </p:nvCxnSpPr>
        <p:spPr>
          <a:xfrm>
            <a:off x="3023887" y="3448542"/>
            <a:ext cx="5591231" cy="21656"/>
          </a:xfrm>
          <a:prstGeom prst="straightConnector1">
            <a:avLst/>
          </a:prstGeom>
          <a:ln w="3175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F42DF9F2-A542-846B-ED65-19AB853B7AAD}"/>
              </a:ext>
            </a:extLst>
          </p:cNvPr>
          <p:cNvCxnSpPr>
            <a:cxnSpLocks/>
          </p:cNvCxnSpPr>
          <p:nvPr/>
        </p:nvCxnSpPr>
        <p:spPr>
          <a:xfrm flipV="1">
            <a:off x="571816" y="4410846"/>
            <a:ext cx="0" cy="1493047"/>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sp>
        <p:nvSpPr>
          <p:cNvPr id="20" name="Rebuild Jerusalem">
            <a:extLst>
              <a:ext uri="{FF2B5EF4-FFF2-40B4-BE49-F238E27FC236}">
                <a16:creationId xmlns:a16="http://schemas.microsoft.com/office/drawing/2014/main" id="{2272322B-253E-51B8-FEEA-899E3445A45D}"/>
              </a:ext>
            </a:extLst>
          </p:cNvPr>
          <p:cNvSpPr txBox="1"/>
          <p:nvPr/>
        </p:nvSpPr>
        <p:spPr>
          <a:xfrm>
            <a:off x="173212" y="5903893"/>
            <a:ext cx="2130150" cy="954107"/>
          </a:xfrm>
          <a:prstGeom prst="rect">
            <a:avLst/>
          </a:prstGeom>
          <a:noFill/>
        </p:spPr>
        <p:txBody>
          <a:bodyPr wrap="square" rtlCol="0">
            <a:spAutoFit/>
          </a:bodyPr>
          <a:lstStyle/>
          <a:p>
            <a:r>
              <a:rPr lang="en-AU" sz="2800" i="1" dirty="0"/>
              <a:t>Ezra</a:t>
            </a:r>
          </a:p>
          <a:p>
            <a:r>
              <a:rPr lang="en-AU" sz="2800" i="1" dirty="0"/>
              <a:t>457 BC</a:t>
            </a:r>
            <a:endParaRPr lang="en-AU" sz="1400" i="1" dirty="0"/>
          </a:p>
        </p:txBody>
      </p:sp>
      <p:cxnSp>
        <p:nvCxnSpPr>
          <p:cNvPr id="24" name="Straight Arrow Connector 23">
            <a:extLst>
              <a:ext uri="{FF2B5EF4-FFF2-40B4-BE49-F238E27FC236}">
                <a16:creationId xmlns:a16="http://schemas.microsoft.com/office/drawing/2014/main" id="{B79FFF35-2037-4F34-66C0-33BA79A49C68}"/>
              </a:ext>
            </a:extLst>
          </p:cNvPr>
          <p:cNvCxnSpPr>
            <a:cxnSpLocks/>
          </p:cNvCxnSpPr>
          <p:nvPr/>
        </p:nvCxnSpPr>
        <p:spPr>
          <a:xfrm flipV="1">
            <a:off x="9484898" y="4464270"/>
            <a:ext cx="0" cy="810828"/>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sp>
        <p:nvSpPr>
          <p:cNvPr id="27" name="Jesus Birth">
            <a:extLst>
              <a:ext uri="{FF2B5EF4-FFF2-40B4-BE49-F238E27FC236}">
                <a16:creationId xmlns:a16="http://schemas.microsoft.com/office/drawing/2014/main" id="{FC03651B-9AA2-AFC9-657C-4740DA7A108E}"/>
              </a:ext>
            </a:extLst>
          </p:cNvPr>
          <p:cNvSpPr txBox="1"/>
          <p:nvPr/>
        </p:nvSpPr>
        <p:spPr>
          <a:xfrm>
            <a:off x="7222607" y="5192953"/>
            <a:ext cx="2751104" cy="523220"/>
          </a:xfrm>
          <a:prstGeom prst="rect">
            <a:avLst/>
          </a:prstGeom>
          <a:noFill/>
        </p:spPr>
        <p:txBody>
          <a:bodyPr wrap="square" rtlCol="0">
            <a:spAutoFit/>
          </a:bodyPr>
          <a:lstStyle/>
          <a:p>
            <a:pPr algn="r"/>
            <a:r>
              <a:rPr lang="en-AU" sz="2800" i="1" dirty="0"/>
              <a:t>Jesus Birth ~4 BC</a:t>
            </a:r>
            <a:endParaRPr lang="en-AU" sz="1400" i="1" dirty="0"/>
          </a:p>
        </p:txBody>
      </p:sp>
      <p:cxnSp>
        <p:nvCxnSpPr>
          <p:cNvPr id="28" name="Straight Arrow Connector 27">
            <a:extLst>
              <a:ext uri="{FF2B5EF4-FFF2-40B4-BE49-F238E27FC236}">
                <a16:creationId xmlns:a16="http://schemas.microsoft.com/office/drawing/2014/main" id="{1770FAC0-38B6-9272-0B7D-0B417F4E16EB}"/>
              </a:ext>
            </a:extLst>
          </p:cNvPr>
          <p:cNvCxnSpPr>
            <a:cxnSpLocks/>
          </p:cNvCxnSpPr>
          <p:nvPr/>
        </p:nvCxnSpPr>
        <p:spPr>
          <a:xfrm flipV="1">
            <a:off x="10701741" y="4475044"/>
            <a:ext cx="13763" cy="1176162"/>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sp>
        <p:nvSpPr>
          <p:cNvPr id="31" name="Jesus Baptism">
            <a:extLst>
              <a:ext uri="{FF2B5EF4-FFF2-40B4-BE49-F238E27FC236}">
                <a16:creationId xmlns:a16="http://schemas.microsoft.com/office/drawing/2014/main" id="{BB9604BB-E517-1722-BAB1-231726CFB7B8}"/>
              </a:ext>
            </a:extLst>
          </p:cNvPr>
          <p:cNvSpPr txBox="1"/>
          <p:nvPr/>
        </p:nvSpPr>
        <p:spPr>
          <a:xfrm>
            <a:off x="7587473" y="5576087"/>
            <a:ext cx="3360440" cy="523220"/>
          </a:xfrm>
          <a:prstGeom prst="rect">
            <a:avLst/>
          </a:prstGeom>
          <a:noFill/>
        </p:spPr>
        <p:txBody>
          <a:bodyPr wrap="square" rtlCol="0">
            <a:spAutoFit/>
          </a:bodyPr>
          <a:lstStyle/>
          <a:p>
            <a:pPr algn="r"/>
            <a:r>
              <a:rPr lang="en-AU" sz="2800" i="1" dirty="0"/>
              <a:t>Jesus Baptism 27 AD</a:t>
            </a:r>
            <a:endParaRPr lang="en-AU" sz="1400" i="1" dirty="0"/>
          </a:p>
        </p:txBody>
      </p:sp>
      <p:pic>
        <p:nvPicPr>
          <p:cNvPr id="11" name="Picture 10" descr="A picture containing text, book, outdoor, person&#10;&#10;Description automatically generated">
            <a:extLst>
              <a:ext uri="{FF2B5EF4-FFF2-40B4-BE49-F238E27FC236}">
                <a16:creationId xmlns:a16="http://schemas.microsoft.com/office/drawing/2014/main" id="{FDC6610C-EAE4-700B-ECF1-85224BD1D9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424"/>
            <a:ext cx="2515946" cy="3127030"/>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9A6993C3-4678-43B3-49EC-4AE5065E06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59911" y="-19576"/>
            <a:ext cx="2551174" cy="3127030"/>
          </a:xfrm>
          <a:prstGeom prst="rect">
            <a:avLst/>
          </a:prstGeom>
        </p:spPr>
      </p:pic>
      <p:pic>
        <p:nvPicPr>
          <p:cNvPr id="23" name="Picture 22" descr="A picture containing text, book, outdoor, standing&#10;&#10;Description automatically generated">
            <a:extLst>
              <a:ext uri="{FF2B5EF4-FFF2-40B4-BE49-F238E27FC236}">
                <a16:creationId xmlns:a16="http://schemas.microsoft.com/office/drawing/2014/main" id="{7ACE6D2B-1D31-BB8A-D477-2C61FF1A4D1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55050" y="-19577"/>
            <a:ext cx="2247225" cy="3131893"/>
          </a:xfrm>
          <a:prstGeom prst="rect">
            <a:avLst/>
          </a:prstGeom>
        </p:spPr>
      </p:pic>
    </p:spTree>
    <p:extLst>
      <p:ext uri="{BB962C8B-B14F-4D97-AF65-F5344CB8AC3E}">
        <p14:creationId xmlns:p14="http://schemas.microsoft.com/office/powerpoint/2010/main" val="78566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par>
                          <p:cTn id="26" fill="hold">
                            <p:stCondLst>
                              <p:cond delay="1000"/>
                            </p:stCondLst>
                            <p:childTnLst>
                              <p:par>
                                <p:cTn id="27" presetID="2" presetClass="entr" presetSubtype="1"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
            <a:extLst>
              <a:ext uri="{FF2B5EF4-FFF2-40B4-BE49-F238E27FC236}">
                <a16:creationId xmlns:a16="http://schemas.microsoft.com/office/drawing/2014/main" id="{097153D2-F660-E8F8-9C65-FA8F3C07A5C4}"/>
              </a:ext>
            </a:extLst>
          </p:cNvPr>
          <p:cNvSpPr txBox="1"/>
          <p:nvPr/>
        </p:nvSpPr>
        <p:spPr>
          <a:xfrm>
            <a:off x="5530962" y="3606799"/>
            <a:ext cx="398658" cy="646331"/>
          </a:xfrm>
          <a:prstGeom prst="rect">
            <a:avLst/>
          </a:prstGeom>
          <a:noFill/>
        </p:spPr>
        <p:txBody>
          <a:bodyPr wrap="square" rtlCol="0">
            <a:spAutoFit/>
          </a:bodyPr>
          <a:lstStyle/>
          <a:p>
            <a:r>
              <a:rPr lang="en-AU" sz="3600" i="1" dirty="0"/>
              <a:t>+</a:t>
            </a:r>
            <a:endParaRPr lang="en-AU" i="1" dirty="0"/>
          </a:p>
        </p:txBody>
      </p:sp>
      <p:sp>
        <p:nvSpPr>
          <p:cNvPr id="10" name="490">
            <a:extLst>
              <a:ext uri="{FF2B5EF4-FFF2-40B4-BE49-F238E27FC236}">
                <a16:creationId xmlns:a16="http://schemas.microsoft.com/office/drawing/2014/main" id="{35F2C45E-096E-46B6-1B12-957483F00D8E}"/>
              </a:ext>
            </a:extLst>
          </p:cNvPr>
          <p:cNvSpPr/>
          <p:nvPr/>
        </p:nvSpPr>
        <p:spPr>
          <a:xfrm>
            <a:off x="2143901" y="4535171"/>
            <a:ext cx="1986455" cy="6306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i="1" dirty="0"/>
              <a:t>4</a:t>
            </a:r>
            <a:r>
              <a:rPr lang="en-AU" sz="4000" i="1" dirty="0"/>
              <a:t>90</a:t>
            </a:r>
          </a:p>
        </p:txBody>
      </p:sp>
      <p:sp>
        <p:nvSpPr>
          <p:cNvPr id="2" name="Title 1">
            <a:extLst>
              <a:ext uri="{FF2B5EF4-FFF2-40B4-BE49-F238E27FC236}">
                <a16:creationId xmlns:a16="http://schemas.microsoft.com/office/drawing/2014/main" id="{A6AB6D74-3E67-D200-16B3-5F3A3941D458}"/>
              </a:ext>
            </a:extLst>
          </p:cNvPr>
          <p:cNvSpPr>
            <a:spLocks noGrp="1"/>
          </p:cNvSpPr>
          <p:nvPr>
            <p:ph type="title"/>
          </p:nvPr>
        </p:nvSpPr>
        <p:spPr>
          <a:xfrm>
            <a:off x="838200" y="0"/>
            <a:ext cx="10515600" cy="1325563"/>
          </a:xfrm>
        </p:spPr>
        <p:txBody>
          <a:bodyPr/>
          <a:lstStyle/>
          <a:p>
            <a:endParaRPr lang="en-AU" dirty="0"/>
          </a:p>
        </p:txBody>
      </p:sp>
      <p:cxnSp>
        <p:nvCxnSpPr>
          <p:cNvPr id="22" name="Straight Connector 21">
            <a:extLst>
              <a:ext uri="{FF2B5EF4-FFF2-40B4-BE49-F238E27FC236}">
                <a16:creationId xmlns:a16="http://schemas.microsoft.com/office/drawing/2014/main" id="{746EB9BC-8210-98CE-8C06-45285E29D003}"/>
              </a:ext>
            </a:extLst>
          </p:cNvPr>
          <p:cNvCxnSpPr/>
          <p:nvPr/>
        </p:nvCxnSpPr>
        <p:spPr>
          <a:xfrm>
            <a:off x="571816" y="4410846"/>
            <a:ext cx="11088414" cy="56685"/>
          </a:xfrm>
          <a:prstGeom prst="line">
            <a:avLst/>
          </a:prstGeom>
          <a:ln w="41275">
            <a:solidFill>
              <a:schemeClr val="tx1"/>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74987A2-33FE-E3FF-A19B-B431491A4EED}"/>
              </a:ext>
            </a:extLst>
          </p:cNvPr>
          <p:cNvCxnSpPr>
            <a:cxnSpLocks/>
          </p:cNvCxnSpPr>
          <p:nvPr/>
        </p:nvCxnSpPr>
        <p:spPr>
          <a:xfrm>
            <a:off x="571816" y="3622170"/>
            <a:ext cx="0" cy="788676"/>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sp>
        <p:nvSpPr>
          <p:cNvPr id="26" name="Rebuild Jerusalem">
            <a:extLst>
              <a:ext uri="{FF2B5EF4-FFF2-40B4-BE49-F238E27FC236}">
                <a16:creationId xmlns:a16="http://schemas.microsoft.com/office/drawing/2014/main" id="{E9A8C563-7067-DF78-5009-0624DFD88F32}"/>
              </a:ext>
            </a:extLst>
          </p:cNvPr>
          <p:cNvSpPr txBox="1"/>
          <p:nvPr/>
        </p:nvSpPr>
        <p:spPr>
          <a:xfrm>
            <a:off x="130340" y="3206849"/>
            <a:ext cx="2963917" cy="523220"/>
          </a:xfrm>
          <a:prstGeom prst="rect">
            <a:avLst/>
          </a:prstGeom>
          <a:noFill/>
        </p:spPr>
        <p:txBody>
          <a:bodyPr wrap="square" rtlCol="0">
            <a:spAutoFit/>
          </a:bodyPr>
          <a:lstStyle/>
          <a:p>
            <a:r>
              <a:rPr lang="en-AU" sz="2800" i="1" dirty="0"/>
              <a:t>Rebuild Jerusalem</a:t>
            </a:r>
            <a:endParaRPr lang="en-AU" sz="1400" i="1" dirty="0"/>
          </a:p>
        </p:txBody>
      </p:sp>
      <p:sp>
        <p:nvSpPr>
          <p:cNvPr id="36" name="For people &amp; Holy city">
            <a:extLst>
              <a:ext uri="{FF2B5EF4-FFF2-40B4-BE49-F238E27FC236}">
                <a16:creationId xmlns:a16="http://schemas.microsoft.com/office/drawing/2014/main" id="{1DEC0CFE-955C-75E3-9223-9B712E96B6D9}"/>
              </a:ext>
            </a:extLst>
          </p:cNvPr>
          <p:cNvSpPr txBox="1"/>
          <p:nvPr/>
        </p:nvSpPr>
        <p:spPr>
          <a:xfrm>
            <a:off x="4187375" y="4539926"/>
            <a:ext cx="3400098" cy="523220"/>
          </a:xfrm>
          <a:prstGeom prst="rect">
            <a:avLst/>
          </a:prstGeom>
          <a:noFill/>
        </p:spPr>
        <p:txBody>
          <a:bodyPr wrap="square" rtlCol="0">
            <a:spAutoFit/>
          </a:bodyPr>
          <a:lstStyle/>
          <a:p>
            <a:r>
              <a:rPr lang="en-AU" sz="2800" i="1" dirty="0"/>
              <a:t>For people &amp; Holy City</a:t>
            </a:r>
          </a:p>
        </p:txBody>
      </p:sp>
      <p:sp>
        <p:nvSpPr>
          <p:cNvPr id="12" name="49">
            <a:extLst>
              <a:ext uri="{FF2B5EF4-FFF2-40B4-BE49-F238E27FC236}">
                <a16:creationId xmlns:a16="http://schemas.microsoft.com/office/drawing/2014/main" id="{9FF33614-15FB-D2DF-34E7-4175D6D541BA}"/>
              </a:ext>
            </a:extLst>
          </p:cNvPr>
          <p:cNvSpPr/>
          <p:nvPr/>
        </p:nvSpPr>
        <p:spPr>
          <a:xfrm>
            <a:off x="4130356" y="3671164"/>
            <a:ext cx="1986455" cy="6306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i="1" dirty="0"/>
              <a:t>4</a:t>
            </a:r>
            <a:r>
              <a:rPr lang="en-AU" sz="4000" i="1" dirty="0"/>
              <a:t>83</a:t>
            </a:r>
          </a:p>
        </p:txBody>
      </p:sp>
      <p:sp>
        <p:nvSpPr>
          <p:cNvPr id="6" name="1 Week 7">
            <a:extLst>
              <a:ext uri="{FF2B5EF4-FFF2-40B4-BE49-F238E27FC236}">
                <a16:creationId xmlns:a16="http://schemas.microsoft.com/office/drawing/2014/main" id="{94E5C8BB-EB70-4C48-6840-56C68BA4FDC6}"/>
              </a:ext>
            </a:extLst>
          </p:cNvPr>
          <p:cNvSpPr/>
          <p:nvPr/>
        </p:nvSpPr>
        <p:spPr>
          <a:xfrm>
            <a:off x="10165790" y="3697198"/>
            <a:ext cx="1986455" cy="6306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sz="4000" i="1" dirty="0"/>
              <a:t>7</a:t>
            </a:r>
          </a:p>
        </p:txBody>
      </p:sp>
      <p:sp>
        <p:nvSpPr>
          <p:cNvPr id="7" name="1 Week 7">
            <a:extLst>
              <a:ext uri="{FF2B5EF4-FFF2-40B4-BE49-F238E27FC236}">
                <a16:creationId xmlns:a16="http://schemas.microsoft.com/office/drawing/2014/main" id="{A49263F5-E071-C0B9-2271-5B035A7D9B2D}"/>
              </a:ext>
            </a:extLst>
          </p:cNvPr>
          <p:cNvSpPr/>
          <p:nvPr/>
        </p:nvSpPr>
        <p:spPr>
          <a:xfrm>
            <a:off x="10165790" y="3710096"/>
            <a:ext cx="1986455" cy="6306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sz="4000" i="1" dirty="0"/>
              <a:t>3½+3½ </a:t>
            </a:r>
          </a:p>
        </p:txBody>
      </p:sp>
      <p:cxnSp>
        <p:nvCxnSpPr>
          <p:cNvPr id="8" name="Straight Arrow Connector 7">
            <a:extLst>
              <a:ext uri="{FF2B5EF4-FFF2-40B4-BE49-F238E27FC236}">
                <a16:creationId xmlns:a16="http://schemas.microsoft.com/office/drawing/2014/main" id="{AB230161-1397-C978-12C6-D4DED57A87C5}"/>
              </a:ext>
            </a:extLst>
          </p:cNvPr>
          <p:cNvCxnSpPr>
            <a:cxnSpLocks/>
          </p:cNvCxnSpPr>
          <p:nvPr/>
        </p:nvCxnSpPr>
        <p:spPr>
          <a:xfrm flipV="1">
            <a:off x="11674743" y="4476948"/>
            <a:ext cx="0" cy="335612"/>
          </a:xfrm>
          <a:prstGeom prst="straightConnector1">
            <a:avLst/>
          </a:prstGeom>
          <a:ln w="31750">
            <a:solidFill>
              <a:schemeClr val="tx1"/>
            </a:solidFill>
            <a:prstDash val="sysDash"/>
            <a:headEnd type="none" w="lg" len="lg"/>
            <a:tailEnd type="diamond"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6BD74E6-1D7D-736F-A7F4-D4AF9ABC4E83}"/>
              </a:ext>
            </a:extLst>
          </p:cNvPr>
          <p:cNvSpPr txBox="1"/>
          <p:nvPr/>
        </p:nvSpPr>
        <p:spPr>
          <a:xfrm>
            <a:off x="9890185" y="2715329"/>
            <a:ext cx="2457613" cy="523220"/>
          </a:xfrm>
          <a:prstGeom prst="rect">
            <a:avLst/>
          </a:prstGeom>
          <a:noFill/>
        </p:spPr>
        <p:txBody>
          <a:bodyPr wrap="square" rtlCol="0">
            <a:spAutoFit/>
          </a:bodyPr>
          <a:lstStyle/>
          <a:p>
            <a:r>
              <a:rPr lang="en-AU" sz="2800" i="1" dirty="0"/>
              <a:t>Stop sacrifices</a:t>
            </a:r>
            <a:endParaRPr lang="en-AU" sz="1400" i="1" dirty="0"/>
          </a:p>
        </p:txBody>
      </p:sp>
      <p:cxnSp>
        <p:nvCxnSpPr>
          <p:cNvPr id="13" name="Straight Arrow Connector 12">
            <a:extLst>
              <a:ext uri="{FF2B5EF4-FFF2-40B4-BE49-F238E27FC236}">
                <a16:creationId xmlns:a16="http://schemas.microsoft.com/office/drawing/2014/main" id="{437C26E6-82CA-65AB-D51C-840817F09357}"/>
              </a:ext>
            </a:extLst>
          </p:cNvPr>
          <p:cNvCxnSpPr>
            <a:cxnSpLocks/>
          </p:cNvCxnSpPr>
          <p:nvPr/>
        </p:nvCxnSpPr>
        <p:spPr>
          <a:xfrm flipV="1">
            <a:off x="10722457" y="4464501"/>
            <a:ext cx="0" cy="335612"/>
          </a:xfrm>
          <a:prstGeom prst="straightConnector1">
            <a:avLst/>
          </a:prstGeom>
          <a:ln w="31750">
            <a:solidFill>
              <a:schemeClr val="tx1"/>
            </a:solidFill>
            <a:prstDash val="sysDash"/>
            <a:headEnd type="none" w="lg" len="lg"/>
            <a:tailEnd type="diamond"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AC672F6-FCB9-E075-52B9-6DF798D23853}"/>
              </a:ext>
            </a:extLst>
          </p:cNvPr>
          <p:cNvSpPr txBox="1"/>
          <p:nvPr/>
        </p:nvSpPr>
        <p:spPr>
          <a:xfrm>
            <a:off x="10579469" y="4776251"/>
            <a:ext cx="127395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lIns="0" tIns="0" rIns="0" bIns="0" rtlCol="0">
            <a:spAutoFit/>
          </a:bodyPr>
          <a:lstStyle/>
          <a:p>
            <a:pPr algn="ctr"/>
            <a:r>
              <a:rPr lang="en-AU" sz="2400" i="1" dirty="0"/>
              <a:t>Covenant</a:t>
            </a:r>
          </a:p>
        </p:txBody>
      </p:sp>
      <p:cxnSp>
        <p:nvCxnSpPr>
          <p:cNvPr id="15" name="Straight Arrow Connector 14">
            <a:extLst>
              <a:ext uri="{FF2B5EF4-FFF2-40B4-BE49-F238E27FC236}">
                <a16:creationId xmlns:a16="http://schemas.microsoft.com/office/drawing/2014/main" id="{F5736B20-7A68-6FEC-BE06-F75D25516644}"/>
              </a:ext>
            </a:extLst>
          </p:cNvPr>
          <p:cNvCxnSpPr>
            <a:cxnSpLocks/>
          </p:cNvCxnSpPr>
          <p:nvPr/>
        </p:nvCxnSpPr>
        <p:spPr>
          <a:xfrm>
            <a:off x="11216444" y="3226102"/>
            <a:ext cx="0" cy="1238399"/>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4A5851A-AC8C-773D-D1AD-4936B51B8D4D}"/>
              </a:ext>
            </a:extLst>
          </p:cNvPr>
          <p:cNvCxnSpPr>
            <a:cxnSpLocks/>
          </p:cNvCxnSpPr>
          <p:nvPr/>
        </p:nvCxnSpPr>
        <p:spPr>
          <a:xfrm>
            <a:off x="10715504" y="3677829"/>
            <a:ext cx="0" cy="788676"/>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10CCD53-3D9E-2C32-CB5E-071E169E3F96}"/>
              </a:ext>
            </a:extLst>
          </p:cNvPr>
          <p:cNvSpPr txBox="1"/>
          <p:nvPr/>
        </p:nvSpPr>
        <p:spPr>
          <a:xfrm>
            <a:off x="8615118" y="3176333"/>
            <a:ext cx="2249842" cy="523220"/>
          </a:xfrm>
          <a:prstGeom prst="rect">
            <a:avLst/>
          </a:prstGeom>
          <a:noFill/>
        </p:spPr>
        <p:txBody>
          <a:bodyPr wrap="square" rtlCol="0">
            <a:spAutoFit/>
          </a:bodyPr>
          <a:lstStyle/>
          <a:p>
            <a:r>
              <a:rPr lang="en-AU" sz="2800" i="1" dirty="0"/>
              <a:t>Anointed One</a:t>
            </a:r>
            <a:endParaRPr lang="en-AU" sz="1400" i="1" dirty="0"/>
          </a:p>
        </p:txBody>
      </p:sp>
      <p:cxnSp>
        <p:nvCxnSpPr>
          <p:cNvPr id="19" name="Straight Arrow Connector 18">
            <a:extLst>
              <a:ext uri="{FF2B5EF4-FFF2-40B4-BE49-F238E27FC236}">
                <a16:creationId xmlns:a16="http://schemas.microsoft.com/office/drawing/2014/main" id="{212B24B0-1E3F-0110-ED03-213EBE95ACEC}"/>
              </a:ext>
            </a:extLst>
          </p:cNvPr>
          <p:cNvCxnSpPr>
            <a:cxnSpLocks/>
          </p:cNvCxnSpPr>
          <p:nvPr/>
        </p:nvCxnSpPr>
        <p:spPr>
          <a:xfrm>
            <a:off x="3023887" y="3448542"/>
            <a:ext cx="5591231" cy="21656"/>
          </a:xfrm>
          <a:prstGeom prst="straightConnector1">
            <a:avLst/>
          </a:prstGeom>
          <a:ln w="3175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F42DF9F2-A542-846B-ED65-19AB853B7AAD}"/>
              </a:ext>
            </a:extLst>
          </p:cNvPr>
          <p:cNvCxnSpPr>
            <a:cxnSpLocks/>
          </p:cNvCxnSpPr>
          <p:nvPr/>
        </p:nvCxnSpPr>
        <p:spPr>
          <a:xfrm flipV="1">
            <a:off x="571816" y="4410846"/>
            <a:ext cx="0" cy="1493047"/>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sp>
        <p:nvSpPr>
          <p:cNvPr id="20" name="Rebuild Jerusalem">
            <a:extLst>
              <a:ext uri="{FF2B5EF4-FFF2-40B4-BE49-F238E27FC236}">
                <a16:creationId xmlns:a16="http://schemas.microsoft.com/office/drawing/2014/main" id="{2272322B-253E-51B8-FEEA-899E3445A45D}"/>
              </a:ext>
            </a:extLst>
          </p:cNvPr>
          <p:cNvSpPr txBox="1"/>
          <p:nvPr/>
        </p:nvSpPr>
        <p:spPr>
          <a:xfrm>
            <a:off x="173212" y="5903893"/>
            <a:ext cx="2130150" cy="954107"/>
          </a:xfrm>
          <a:prstGeom prst="rect">
            <a:avLst/>
          </a:prstGeom>
          <a:noFill/>
        </p:spPr>
        <p:txBody>
          <a:bodyPr wrap="square" rtlCol="0">
            <a:spAutoFit/>
          </a:bodyPr>
          <a:lstStyle/>
          <a:p>
            <a:r>
              <a:rPr lang="en-AU" sz="2800" i="1" dirty="0"/>
              <a:t>Ezra</a:t>
            </a:r>
          </a:p>
          <a:p>
            <a:r>
              <a:rPr lang="en-AU" sz="2800" i="1" dirty="0"/>
              <a:t>457 BC</a:t>
            </a:r>
            <a:endParaRPr lang="en-AU" sz="1400" i="1" dirty="0"/>
          </a:p>
        </p:txBody>
      </p:sp>
      <p:cxnSp>
        <p:nvCxnSpPr>
          <p:cNvPr id="24" name="Straight Arrow Connector 23">
            <a:extLst>
              <a:ext uri="{FF2B5EF4-FFF2-40B4-BE49-F238E27FC236}">
                <a16:creationId xmlns:a16="http://schemas.microsoft.com/office/drawing/2014/main" id="{B79FFF35-2037-4F34-66C0-33BA79A49C68}"/>
              </a:ext>
            </a:extLst>
          </p:cNvPr>
          <p:cNvCxnSpPr>
            <a:cxnSpLocks/>
          </p:cNvCxnSpPr>
          <p:nvPr/>
        </p:nvCxnSpPr>
        <p:spPr>
          <a:xfrm flipV="1">
            <a:off x="9484898" y="4464270"/>
            <a:ext cx="0" cy="810828"/>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sp>
        <p:nvSpPr>
          <p:cNvPr id="27" name="Jesus Birth">
            <a:extLst>
              <a:ext uri="{FF2B5EF4-FFF2-40B4-BE49-F238E27FC236}">
                <a16:creationId xmlns:a16="http://schemas.microsoft.com/office/drawing/2014/main" id="{FC03651B-9AA2-AFC9-657C-4740DA7A108E}"/>
              </a:ext>
            </a:extLst>
          </p:cNvPr>
          <p:cNvSpPr txBox="1"/>
          <p:nvPr/>
        </p:nvSpPr>
        <p:spPr>
          <a:xfrm>
            <a:off x="7222607" y="5192953"/>
            <a:ext cx="2751104" cy="523220"/>
          </a:xfrm>
          <a:prstGeom prst="rect">
            <a:avLst/>
          </a:prstGeom>
          <a:noFill/>
        </p:spPr>
        <p:txBody>
          <a:bodyPr wrap="square" rtlCol="0">
            <a:spAutoFit/>
          </a:bodyPr>
          <a:lstStyle/>
          <a:p>
            <a:pPr algn="r"/>
            <a:r>
              <a:rPr lang="en-AU" sz="2800" i="1" dirty="0"/>
              <a:t>Jesus Birth ~4 BC</a:t>
            </a:r>
            <a:endParaRPr lang="en-AU" sz="1400" i="1" dirty="0"/>
          </a:p>
        </p:txBody>
      </p:sp>
      <p:cxnSp>
        <p:nvCxnSpPr>
          <p:cNvPr id="28" name="Straight Arrow Connector 27">
            <a:extLst>
              <a:ext uri="{FF2B5EF4-FFF2-40B4-BE49-F238E27FC236}">
                <a16:creationId xmlns:a16="http://schemas.microsoft.com/office/drawing/2014/main" id="{1770FAC0-38B6-9272-0B7D-0B417F4E16EB}"/>
              </a:ext>
            </a:extLst>
          </p:cNvPr>
          <p:cNvCxnSpPr>
            <a:cxnSpLocks/>
          </p:cNvCxnSpPr>
          <p:nvPr/>
        </p:nvCxnSpPr>
        <p:spPr>
          <a:xfrm flipV="1">
            <a:off x="10701741" y="4475044"/>
            <a:ext cx="13763" cy="1176162"/>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971F6CA-A5C7-29D8-EBDD-35447F34AFE3}"/>
              </a:ext>
            </a:extLst>
          </p:cNvPr>
          <p:cNvCxnSpPr>
            <a:cxnSpLocks/>
          </p:cNvCxnSpPr>
          <p:nvPr/>
        </p:nvCxnSpPr>
        <p:spPr>
          <a:xfrm flipH="1" flipV="1">
            <a:off x="11212031" y="4475044"/>
            <a:ext cx="36613" cy="1624263"/>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sp>
        <p:nvSpPr>
          <p:cNvPr id="31" name="Jesus Baptism">
            <a:extLst>
              <a:ext uri="{FF2B5EF4-FFF2-40B4-BE49-F238E27FC236}">
                <a16:creationId xmlns:a16="http://schemas.microsoft.com/office/drawing/2014/main" id="{BB9604BB-E517-1722-BAB1-231726CFB7B8}"/>
              </a:ext>
            </a:extLst>
          </p:cNvPr>
          <p:cNvSpPr txBox="1"/>
          <p:nvPr/>
        </p:nvSpPr>
        <p:spPr>
          <a:xfrm>
            <a:off x="7587473" y="5576087"/>
            <a:ext cx="3360440" cy="523220"/>
          </a:xfrm>
          <a:prstGeom prst="rect">
            <a:avLst/>
          </a:prstGeom>
          <a:noFill/>
        </p:spPr>
        <p:txBody>
          <a:bodyPr wrap="square" rtlCol="0">
            <a:spAutoFit/>
          </a:bodyPr>
          <a:lstStyle/>
          <a:p>
            <a:pPr algn="r"/>
            <a:r>
              <a:rPr lang="en-AU" sz="2800" i="1" dirty="0"/>
              <a:t>Jesus Baptism 27 AD</a:t>
            </a:r>
            <a:endParaRPr lang="en-AU" sz="1400" i="1" dirty="0"/>
          </a:p>
        </p:txBody>
      </p:sp>
      <p:sp>
        <p:nvSpPr>
          <p:cNvPr id="34" name="Jesus Death">
            <a:extLst>
              <a:ext uri="{FF2B5EF4-FFF2-40B4-BE49-F238E27FC236}">
                <a16:creationId xmlns:a16="http://schemas.microsoft.com/office/drawing/2014/main" id="{A0582B48-12C5-E554-8E5B-8D4B75B53D94}"/>
              </a:ext>
            </a:extLst>
          </p:cNvPr>
          <p:cNvSpPr txBox="1"/>
          <p:nvPr/>
        </p:nvSpPr>
        <p:spPr>
          <a:xfrm>
            <a:off x="8209965" y="5959221"/>
            <a:ext cx="3360440" cy="523220"/>
          </a:xfrm>
          <a:prstGeom prst="rect">
            <a:avLst/>
          </a:prstGeom>
          <a:noFill/>
        </p:spPr>
        <p:txBody>
          <a:bodyPr wrap="square" rtlCol="0">
            <a:spAutoFit/>
          </a:bodyPr>
          <a:lstStyle/>
          <a:p>
            <a:pPr algn="r"/>
            <a:r>
              <a:rPr lang="en-AU" sz="2800" i="1" dirty="0"/>
              <a:t>Jesus Death 30½ AD</a:t>
            </a:r>
            <a:endParaRPr lang="en-AU" sz="1400" i="1" dirty="0"/>
          </a:p>
        </p:txBody>
      </p:sp>
      <p:pic>
        <p:nvPicPr>
          <p:cNvPr id="4" name="Picture 3" descr="A picture containing text, book, outdoor, person&#10;&#10;Description automatically generated">
            <a:extLst>
              <a:ext uri="{FF2B5EF4-FFF2-40B4-BE49-F238E27FC236}">
                <a16:creationId xmlns:a16="http://schemas.microsoft.com/office/drawing/2014/main" id="{2E75FA24-76F0-16B1-039D-78CC30E486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424"/>
            <a:ext cx="2515946" cy="3127030"/>
          </a:xfrm>
          <a:prstGeom prst="rect">
            <a:avLst/>
          </a:prstGeom>
        </p:spPr>
      </p:pic>
      <p:pic>
        <p:nvPicPr>
          <p:cNvPr id="32" name="Picture 31" descr="A picture containing text&#10;&#10;Description automatically generated">
            <a:extLst>
              <a:ext uri="{FF2B5EF4-FFF2-40B4-BE49-F238E27FC236}">
                <a16:creationId xmlns:a16="http://schemas.microsoft.com/office/drawing/2014/main" id="{847CB903-4855-447C-C0E4-E4BC8D7546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59911" y="-19576"/>
            <a:ext cx="2551174" cy="3127030"/>
          </a:xfrm>
          <a:prstGeom prst="rect">
            <a:avLst/>
          </a:prstGeom>
        </p:spPr>
      </p:pic>
      <p:pic>
        <p:nvPicPr>
          <p:cNvPr id="37" name="Picture 36" descr="A picture containing text, book, outdoor, standing&#10;&#10;Description automatically generated">
            <a:extLst>
              <a:ext uri="{FF2B5EF4-FFF2-40B4-BE49-F238E27FC236}">
                <a16:creationId xmlns:a16="http://schemas.microsoft.com/office/drawing/2014/main" id="{54269222-28A2-A6FC-0D8A-91CD7D68C7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55050" y="-19577"/>
            <a:ext cx="2247225" cy="3131893"/>
          </a:xfrm>
          <a:prstGeom prst="rect">
            <a:avLst/>
          </a:prstGeom>
        </p:spPr>
      </p:pic>
      <p:pic>
        <p:nvPicPr>
          <p:cNvPr id="41" name="Picture 40" descr="A group of people in traditional dress&#10;&#10;Description automatically generated with low confidence">
            <a:extLst>
              <a:ext uri="{FF2B5EF4-FFF2-40B4-BE49-F238E27FC236}">
                <a16:creationId xmlns:a16="http://schemas.microsoft.com/office/drawing/2014/main" id="{06B95E7E-49C5-57FA-8ECE-EF0611262E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46240" y="781"/>
            <a:ext cx="2168265" cy="3064627"/>
          </a:xfrm>
          <a:prstGeom prst="rect">
            <a:avLst/>
          </a:prstGeom>
        </p:spPr>
      </p:pic>
      <p:sp>
        <p:nvSpPr>
          <p:cNvPr id="43" name="Content Placeholder 42">
            <a:extLst>
              <a:ext uri="{FF2B5EF4-FFF2-40B4-BE49-F238E27FC236}">
                <a16:creationId xmlns:a16="http://schemas.microsoft.com/office/drawing/2014/main" id="{16A51796-5556-BEBA-147F-6E39321205E3}"/>
              </a:ext>
            </a:extLst>
          </p:cNvPr>
          <p:cNvSpPr>
            <a:spLocks noGrp="1"/>
          </p:cNvSpPr>
          <p:nvPr>
            <p:ph idx="1"/>
          </p:nvPr>
        </p:nvSpPr>
        <p:spPr/>
        <p:txBody>
          <a:bodyPr/>
          <a:lstStyle/>
          <a:p>
            <a:endParaRPr lang="en-AU"/>
          </a:p>
        </p:txBody>
      </p:sp>
    </p:spTree>
    <p:extLst>
      <p:ext uri="{BB962C8B-B14F-4D97-AF65-F5344CB8AC3E}">
        <p14:creationId xmlns:p14="http://schemas.microsoft.com/office/powerpoint/2010/main" val="122623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
            <a:extLst>
              <a:ext uri="{FF2B5EF4-FFF2-40B4-BE49-F238E27FC236}">
                <a16:creationId xmlns:a16="http://schemas.microsoft.com/office/drawing/2014/main" id="{097153D2-F660-E8F8-9C65-FA8F3C07A5C4}"/>
              </a:ext>
            </a:extLst>
          </p:cNvPr>
          <p:cNvSpPr txBox="1"/>
          <p:nvPr/>
        </p:nvSpPr>
        <p:spPr>
          <a:xfrm>
            <a:off x="5530962" y="3606799"/>
            <a:ext cx="398658" cy="646331"/>
          </a:xfrm>
          <a:prstGeom prst="rect">
            <a:avLst/>
          </a:prstGeom>
          <a:noFill/>
        </p:spPr>
        <p:txBody>
          <a:bodyPr wrap="square" rtlCol="0">
            <a:spAutoFit/>
          </a:bodyPr>
          <a:lstStyle/>
          <a:p>
            <a:r>
              <a:rPr lang="en-AU" sz="3600" i="1" dirty="0"/>
              <a:t>+</a:t>
            </a:r>
            <a:endParaRPr lang="en-AU" i="1" dirty="0"/>
          </a:p>
        </p:txBody>
      </p:sp>
      <p:sp>
        <p:nvSpPr>
          <p:cNvPr id="10" name="490">
            <a:extLst>
              <a:ext uri="{FF2B5EF4-FFF2-40B4-BE49-F238E27FC236}">
                <a16:creationId xmlns:a16="http://schemas.microsoft.com/office/drawing/2014/main" id="{35F2C45E-096E-46B6-1B12-957483F00D8E}"/>
              </a:ext>
            </a:extLst>
          </p:cNvPr>
          <p:cNvSpPr/>
          <p:nvPr/>
        </p:nvSpPr>
        <p:spPr>
          <a:xfrm>
            <a:off x="2143901" y="4535171"/>
            <a:ext cx="1986455" cy="6306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i="1" dirty="0"/>
              <a:t>4</a:t>
            </a:r>
            <a:r>
              <a:rPr lang="en-AU" sz="4000" i="1" dirty="0"/>
              <a:t>90</a:t>
            </a:r>
          </a:p>
        </p:txBody>
      </p:sp>
      <p:sp>
        <p:nvSpPr>
          <p:cNvPr id="2" name="Title 1">
            <a:extLst>
              <a:ext uri="{FF2B5EF4-FFF2-40B4-BE49-F238E27FC236}">
                <a16:creationId xmlns:a16="http://schemas.microsoft.com/office/drawing/2014/main" id="{A6AB6D74-3E67-D200-16B3-5F3A3941D458}"/>
              </a:ext>
            </a:extLst>
          </p:cNvPr>
          <p:cNvSpPr>
            <a:spLocks noGrp="1"/>
          </p:cNvSpPr>
          <p:nvPr>
            <p:ph type="title"/>
          </p:nvPr>
        </p:nvSpPr>
        <p:spPr>
          <a:xfrm>
            <a:off x="838200" y="0"/>
            <a:ext cx="10515600" cy="1325563"/>
          </a:xfrm>
        </p:spPr>
        <p:txBody>
          <a:bodyPr/>
          <a:lstStyle/>
          <a:p>
            <a:endParaRPr lang="en-AU" dirty="0"/>
          </a:p>
        </p:txBody>
      </p:sp>
      <p:cxnSp>
        <p:nvCxnSpPr>
          <p:cNvPr id="22" name="Straight Connector 21">
            <a:extLst>
              <a:ext uri="{FF2B5EF4-FFF2-40B4-BE49-F238E27FC236}">
                <a16:creationId xmlns:a16="http://schemas.microsoft.com/office/drawing/2014/main" id="{746EB9BC-8210-98CE-8C06-45285E29D003}"/>
              </a:ext>
            </a:extLst>
          </p:cNvPr>
          <p:cNvCxnSpPr/>
          <p:nvPr/>
        </p:nvCxnSpPr>
        <p:spPr>
          <a:xfrm>
            <a:off x="571816" y="4410846"/>
            <a:ext cx="11088414" cy="56685"/>
          </a:xfrm>
          <a:prstGeom prst="line">
            <a:avLst/>
          </a:prstGeom>
          <a:ln w="41275">
            <a:solidFill>
              <a:schemeClr val="tx1"/>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74987A2-33FE-E3FF-A19B-B431491A4EED}"/>
              </a:ext>
            </a:extLst>
          </p:cNvPr>
          <p:cNvCxnSpPr>
            <a:cxnSpLocks/>
          </p:cNvCxnSpPr>
          <p:nvPr/>
        </p:nvCxnSpPr>
        <p:spPr>
          <a:xfrm>
            <a:off x="571816" y="3622170"/>
            <a:ext cx="0" cy="788676"/>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sp>
        <p:nvSpPr>
          <p:cNvPr id="26" name="Rebuild Jerusalem">
            <a:extLst>
              <a:ext uri="{FF2B5EF4-FFF2-40B4-BE49-F238E27FC236}">
                <a16:creationId xmlns:a16="http://schemas.microsoft.com/office/drawing/2014/main" id="{E9A8C563-7067-DF78-5009-0624DFD88F32}"/>
              </a:ext>
            </a:extLst>
          </p:cNvPr>
          <p:cNvSpPr txBox="1"/>
          <p:nvPr/>
        </p:nvSpPr>
        <p:spPr>
          <a:xfrm>
            <a:off x="130340" y="3206849"/>
            <a:ext cx="2963917" cy="523220"/>
          </a:xfrm>
          <a:prstGeom prst="rect">
            <a:avLst/>
          </a:prstGeom>
          <a:noFill/>
        </p:spPr>
        <p:txBody>
          <a:bodyPr wrap="square" rtlCol="0">
            <a:spAutoFit/>
          </a:bodyPr>
          <a:lstStyle/>
          <a:p>
            <a:r>
              <a:rPr lang="en-AU" sz="2800" i="1" dirty="0"/>
              <a:t>Rebuild Jerusalem</a:t>
            </a:r>
            <a:endParaRPr lang="en-AU" sz="1400" i="1" dirty="0"/>
          </a:p>
        </p:txBody>
      </p:sp>
      <p:sp>
        <p:nvSpPr>
          <p:cNvPr id="36" name="For people &amp; Holy city">
            <a:extLst>
              <a:ext uri="{FF2B5EF4-FFF2-40B4-BE49-F238E27FC236}">
                <a16:creationId xmlns:a16="http://schemas.microsoft.com/office/drawing/2014/main" id="{1DEC0CFE-955C-75E3-9223-9B712E96B6D9}"/>
              </a:ext>
            </a:extLst>
          </p:cNvPr>
          <p:cNvSpPr txBox="1"/>
          <p:nvPr/>
        </p:nvSpPr>
        <p:spPr>
          <a:xfrm>
            <a:off x="4187375" y="4539926"/>
            <a:ext cx="3400098" cy="523220"/>
          </a:xfrm>
          <a:prstGeom prst="rect">
            <a:avLst/>
          </a:prstGeom>
          <a:noFill/>
        </p:spPr>
        <p:txBody>
          <a:bodyPr wrap="square" rtlCol="0">
            <a:spAutoFit/>
          </a:bodyPr>
          <a:lstStyle/>
          <a:p>
            <a:r>
              <a:rPr lang="en-AU" sz="2800" i="1" dirty="0"/>
              <a:t>For people &amp; Holy City</a:t>
            </a:r>
          </a:p>
        </p:txBody>
      </p:sp>
      <p:pic>
        <p:nvPicPr>
          <p:cNvPr id="21" name="Content Placeholder 20" descr="A picture containing text&#10;&#10;Description automatically generated">
            <a:extLst>
              <a:ext uri="{FF2B5EF4-FFF2-40B4-BE49-F238E27FC236}">
                <a16:creationId xmlns:a16="http://schemas.microsoft.com/office/drawing/2014/main" id="{864DD078-59DD-C50E-150B-528765C89193}"/>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0023736" y="0"/>
            <a:ext cx="2168264" cy="2801237"/>
          </a:xfrm>
        </p:spPr>
      </p:pic>
      <p:sp>
        <p:nvSpPr>
          <p:cNvPr id="12" name="49">
            <a:extLst>
              <a:ext uri="{FF2B5EF4-FFF2-40B4-BE49-F238E27FC236}">
                <a16:creationId xmlns:a16="http://schemas.microsoft.com/office/drawing/2014/main" id="{9FF33614-15FB-D2DF-34E7-4175D6D541BA}"/>
              </a:ext>
            </a:extLst>
          </p:cNvPr>
          <p:cNvSpPr/>
          <p:nvPr/>
        </p:nvSpPr>
        <p:spPr>
          <a:xfrm>
            <a:off x="4130356" y="3671164"/>
            <a:ext cx="1986455" cy="6306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i="1" dirty="0"/>
              <a:t>4</a:t>
            </a:r>
            <a:r>
              <a:rPr lang="en-AU" sz="4000" i="1" dirty="0"/>
              <a:t>83</a:t>
            </a:r>
          </a:p>
        </p:txBody>
      </p:sp>
      <p:sp>
        <p:nvSpPr>
          <p:cNvPr id="6" name="1 Week 7">
            <a:extLst>
              <a:ext uri="{FF2B5EF4-FFF2-40B4-BE49-F238E27FC236}">
                <a16:creationId xmlns:a16="http://schemas.microsoft.com/office/drawing/2014/main" id="{94E5C8BB-EB70-4C48-6840-56C68BA4FDC6}"/>
              </a:ext>
            </a:extLst>
          </p:cNvPr>
          <p:cNvSpPr/>
          <p:nvPr/>
        </p:nvSpPr>
        <p:spPr>
          <a:xfrm>
            <a:off x="10165790" y="3697198"/>
            <a:ext cx="1986455" cy="6306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sz="4000" i="1" dirty="0"/>
              <a:t>7</a:t>
            </a:r>
          </a:p>
        </p:txBody>
      </p:sp>
      <p:sp>
        <p:nvSpPr>
          <p:cNvPr id="7" name="1 Week 7">
            <a:extLst>
              <a:ext uri="{FF2B5EF4-FFF2-40B4-BE49-F238E27FC236}">
                <a16:creationId xmlns:a16="http://schemas.microsoft.com/office/drawing/2014/main" id="{A49263F5-E071-C0B9-2271-5B035A7D9B2D}"/>
              </a:ext>
            </a:extLst>
          </p:cNvPr>
          <p:cNvSpPr/>
          <p:nvPr/>
        </p:nvSpPr>
        <p:spPr>
          <a:xfrm>
            <a:off x="10165790" y="3710096"/>
            <a:ext cx="1986455" cy="6306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sz="4000" i="1" dirty="0"/>
              <a:t>3½+3½ </a:t>
            </a:r>
          </a:p>
        </p:txBody>
      </p:sp>
      <p:cxnSp>
        <p:nvCxnSpPr>
          <p:cNvPr id="8" name="Straight Arrow Connector 7">
            <a:extLst>
              <a:ext uri="{FF2B5EF4-FFF2-40B4-BE49-F238E27FC236}">
                <a16:creationId xmlns:a16="http://schemas.microsoft.com/office/drawing/2014/main" id="{AB230161-1397-C978-12C6-D4DED57A87C5}"/>
              </a:ext>
            </a:extLst>
          </p:cNvPr>
          <p:cNvCxnSpPr>
            <a:cxnSpLocks/>
          </p:cNvCxnSpPr>
          <p:nvPr/>
        </p:nvCxnSpPr>
        <p:spPr>
          <a:xfrm flipV="1">
            <a:off x="11674743" y="4476948"/>
            <a:ext cx="0" cy="335612"/>
          </a:xfrm>
          <a:prstGeom prst="straightConnector1">
            <a:avLst/>
          </a:prstGeom>
          <a:ln w="31750">
            <a:solidFill>
              <a:schemeClr val="tx1"/>
            </a:solidFill>
            <a:prstDash val="sysDash"/>
            <a:headEnd type="none" w="lg" len="lg"/>
            <a:tailEnd type="diamond"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6BD74E6-1D7D-736F-A7F4-D4AF9ABC4E83}"/>
              </a:ext>
            </a:extLst>
          </p:cNvPr>
          <p:cNvSpPr txBox="1"/>
          <p:nvPr/>
        </p:nvSpPr>
        <p:spPr>
          <a:xfrm>
            <a:off x="9890185" y="2715329"/>
            <a:ext cx="2457613" cy="523220"/>
          </a:xfrm>
          <a:prstGeom prst="rect">
            <a:avLst/>
          </a:prstGeom>
          <a:noFill/>
        </p:spPr>
        <p:txBody>
          <a:bodyPr wrap="square" rtlCol="0">
            <a:spAutoFit/>
          </a:bodyPr>
          <a:lstStyle/>
          <a:p>
            <a:r>
              <a:rPr lang="en-AU" sz="2800" i="1" dirty="0"/>
              <a:t>Stop sacrifices</a:t>
            </a:r>
            <a:endParaRPr lang="en-AU" sz="1400" i="1" dirty="0"/>
          </a:p>
        </p:txBody>
      </p:sp>
      <p:cxnSp>
        <p:nvCxnSpPr>
          <p:cNvPr id="13" name="Straight Arrow Connector 12">
            <a:extLst>
              <a:ext uri="{FF2B5EF4-FFF2-40B4-BE49-F238E27FC236}">
                <a16:creationId xmlns:a16="http://schemas.microsoft.com/office/drawing/2014/main" id="{437C26E6-82CA-65AB-D51C-840817F09357}"/>
              </a:ext>
            </a:extLst>
          </p:cNvPr>
          <p:cNvCxnSpPr>
            <a:cxnSpLocks/>
          </p:cNvCxnSpPr>
          <p:nvPr/>
        </p:nvCxnSpPr>
        <p:spPr>
          <a:xfrm flipV="1">
            <a:off x="10722457" y="4464501"/>
            <a:ext cx="0" cy="335612"/>
          </a:xfrm>
          <a:prstGeom prst="straightConnector1">
            <a:avLst/>
          </a:prstGeom>
          <a:ln w="31750">
            <a:solidFill>
              <a:schemeClr val="tx1"/>
            </a:solidFill>
            <a:prstDash val="sysDash"/>
            <a:headEnd type="none" w="lg" len="lg"/>
            <a:tailEnd type="diamond"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AC672F6-FCB9-E075-52B9-6DF798D23853}"/>
              </a:ext>
            </a:extLst>
          </p:cNvPr>
          <p:cNvSpPr txBox="1"/>
          <p:nvPr/>
        </p:nvSpPr>
        <p:spPr>
          <a:xfrm>
            <a:off x="10579469" y="4776251"/>
            <a:ext cx="127395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lIns="0" tIns="0" rIns="0" bIns="0" rtlCol="0">
            <a:spAutoFit/>
          </a:bodyPr>
          <a:lstStyle/>
          <a:p>
            <a:pPr algn="ctr"/>
            <a:r>
              <a:rPr lang="en-AU" sz="2400" i="1" dirty="0"/>
              <a:t>Covenant</a:t>
            </a:r>
          </a:p>
        </p:txBody>
      </p:sp>
      <p:cxnSp>
        <p:nvCxnSpPr>
          <p:cNvPr id="15" name="Straight Arrow Connector 14">
            <a:extLst>
              <a:ext uri="{FF2B5EF4-FFF2-40B4-BE49-F238E27FC236}">
                <a16:creationId xmlns:a16="http://schemas.microsoft.com/office/drawing/2014/main" id="{F5736B20-7A68-6FEC-BE06-F75D25516644}"/>
              </a:ext>
            </a:extLst>
          </p:cNvPr>
          <p:cNvCxnSpPr>
            <a:cxnSpLocks/>
          </p:cNvCxnSpPr>
          <p:nvPr/>
        </p:nvCxnSpPr>
        <p:spPr>
          <a:xfrm>
            <a:off x="11216444" y="3226102"/>
            <a:ext cx="0" cy="1238399"/>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4A5851A-AC8C-773D-D1AD-4936B51B8D4D}"/>
              </a:ext>
            </a:extLst>
          </p:cNvPr>
          <p:cNvCxnSpPr>
            <a:cxnSpLocks/>
          </p:cNvCxnSpPr>
          <p:nvPr/>
        </p:nvCxnSpPr>
        <p:spPr>
          <a:xfrm>
            <a:off x="10715504" y="3677829"/>
            <a:ext cx="0" cy="788676"/>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10CCD53-3D9E-2C32-CB5E-071E169E3F96}"/>
              </a:ext>
            </a:extLst>
          </p:cNvPr>
          <p:cNvSpPr txBox="1"/>
          <p:nvPr/>
        </p:nvSpPr>
        <p:spPr>
          <a:xfrm>
            <a:off x="8615118" y="3176333"/>
            <a:ext cx="2249842" cy="523220"/>
          </a:xfrm>
          <a:prstGeom prst="rect">
            <a:avLst/>
          </a:prstGeom>
          <a:noFill/>
        </p:spPr>
        <p:txBody>
          <a:bodyPr wrap="square" rtlCol="0">
            <a:spAutoFit/>
          </a:bodyPr>
          <a:lstStyle/>
          <a:p>
            <a:r>
              <a:rPr lang="en-AU" sz="2800" i="1" dirty="0"/>
              <a:t>Anointed One</a:t>
            </a:r>
            <a:endParaRPr lang="en-AU" sz="1400" i="1" dirty="0"/>
          </a:p>
        </p:txBody>
      </p:sp>
      <p:cxnSp>
        <p:nvCxnSpPr>
          <p:cNvPr id="19" name="Straight Arrow Connector 18">
            <a:extLst>
              <a:ext uri="{FF2B5EF4-FFF2-40B4-BE49-F238E27FC236}">
                <a16:creationId xmlns:a16="http://schemas.microsoft.com/office/drawing/2014/main" id="{212B24B0-1E3F-0110-ED03-213EBE95ACEC}"/>
              </a:ext>
            </a:extLst>
          </p:cNvPr>
          <p:cNvCxnSpPr>
            <a:cxnSpLocks/>
          </p:cNvCxnSpPr>
          <p:nvPr/>
        </p:nvCxnSpPr>
        <p:spPr>
          <a:xfrm>
            <a:off x="3023887" y="3448542"/>
            <a:ext cx="5591231" cy="21656"/>
          </a:xfrm>
          <a:prstGeom prst="straightConnector1">
            <a:avLst/>
          </a:prstGeom>
          <a:ln w="3175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F42DF9F2-A542-846B-ED65-19AB853B7AAD}"/>
              </a:ext>
            </a:extLst>
          </p:cNvPr>
          <p:cNvCxnSpPr>
            <a:cxnSpLocks/>
          </p:cNvCxnSpPr>
          <p:nvPr/>
        </p:nvCxnSpPr>
        <p:spPr>
          <a:xfrm flipV="1">
            <a:off x="571816" y="4410846"/>
            <a:ext cx="0" cy="1493047"/>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sp>
        <p:nvSpPr>
          <p:cNvPr id="20" name="Rebuild Jerusalem">
            <a:extLst>
              <a:ext uri="{FF2B5EF4-FFF2-40B4-BE49-F238E27FC236}">
                <a16:creationId xmlns:a16="http://schemas.microsoft.com/office/drawing/2014/main" id="{2272322B-253E-51B8-FEEA-899E3445A45D}"/>
              </a:ext>
            </a:extLst>
          </p:cNvPr>
          <p:cNvSpPr txBox="1"/>
          <p:nvPr/>
        </p:nvSpPr>
        <p:spPr>
          <a:xfrm>
            <a:off x="173212" y="5903893"/>
            <a:ext cx="2130150" cy="954107"/>
          </a:xfrm>
          <a:prstGeom prst="rect">
            <a:avLst/>
          </a:prstGeom>
          <a:noFill/>
        </p:spPr>
        <p:txBody>
          <a:bodyPr wrap="square" rtlCol="0">
            <a:spAutoFit/>
          </a:bodyPr>
          <a:lstStyle/>
          <a:p>
            <a:r>
              <a:rPr lang="en-AU" sz="2800" i="1" dirty="0"/>
              <a:t>Ezra</a:t>
            </a:r>
          </a:p>
          <a:p>
            <a:r>
              <a:rPr lang="en-AU" sz="2800" i="1" dirty="0"/>
              <a:t>457 BC</a:t>
            </a:r>
            <a:endParaRPr lang="en-AU" sz="1400" i="1" dirty="0"/>
          </a:p>
        </p:txBody>
      </p:sp>
      <p:cxnSp>
        <p:nvCxnSpPr>
          <p:cNvPr id="24" name="Straight Arrow Connector 23">
            <a:extLst>
              <a:ext uri="{FF2B5EF4-FFF2-40B4-BE49-F238E27FC236}">
                <a16:creationId xmlns:a16="http://schemas.microsoft.com/office/drawing/2014/main" id="{B79FFF35-2037-4F34-66C0-33BA79A49C68}"/>
              </a:ext>
            </a:extLst>
          </p:cNvPr>
          <p:cNvCxnSpPr>
            <a:cxnSpLocks/>
          </p:cNvCxnSpPr>
          <p:nvPr/>
        </p:nvCxnSpPr>
        <p:spPr>
          <a:xfrm flipV="1">
            <a:off x="9484898" y="4464270"/>
            <a:ext cx="0" cy="810828"/>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sp>
        <p:nvSpPr>
          <p:cNvPr id="27" name="Jesus Birth">
            <a:extLst>
              <a:ext uri="{FF2B5EF4-FFF2-40B4-BE49-F238E27FC236}">
                <a16:creationId xmlns:a16="http://schemas.microsoft.com/office/drawing/2014/main" id="{FC03651B-9AA2-AFC9-657C-4740DA7A108E}"/>
              </a:ext>
            </a:extLst>
          </p:cNvPr>
          <p:cNvSpPr txBox="1"/>
          <p:nvPr/>
        </p:nvSpPr>
        <p:spPr>
          <a:xfrm>
            <a:off x="7222607" y="5192953"/>
            <a:ext cx="2751104" cy="523220"/>
          </a:xfrm>
          <a:prstGeom prst="rect">
            <a:avLst/>
          </a:prstGeom>
          <a:noFill/>
        </p:spPr>
        <p:txBody>
          <a:bodyPr wrap="square" rtlCol="0">
            <a:spAutoFit/>
          </a:bodyPr>
          <a:lstStyle/>
          <a:p>
            <a:pPr algn="r"/>
            <a:r>
              <a:rPr lang="en-AU" sz="2800" i="1" dirty="0"/>
              <a:t>Jesus Birth ~4 BC</a:t>
            </a:r>
            <a:endParaRPr lang="en-AU" sz="1400" i="1" dirty="0"/>
          </a:p>
        </p:txBody>
      </p:sp>
      <p:cxnSp>
        <p:nvCxnSpPr>
          <p:cNvPr id="28" name="Straight Arrow Connector 27">
            <a:extLst>
              <a:ext uri="{FF2B5EF4-FFF2-40B4-BE49-F238E27FC236}">
                <a16:creationId xmlns:a16="http://schemas.microsoft.com/office/drawing/2014/main" id="{1770FAC0-38B6-9272-0B7D-0B417F4E16EB}"/>
              </a:ext>
            </a:extLst>
          </p:cNvPr>
          <p:cNvCxnSpPr>
            <a:cxnSpLocks/>
          </p:cNvCxnSpPr>
          <p:nvPr/>
        </p:nvCxnSpPr>
        <p:spPr>
          <a:xfrm flipV="1">
            <a:off x="10701741" y="4475044"/>
            <a:ext cx="13763" cy="1176162"/>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971F6CA-A5C7-29D8-EBDD-35447F34AFE3}"/>
              </a:ext>
            </a:extLst>
          </p:cNvPr>
          <p:cNvCxnSpPr>
            <a:cxnSpLocks/>
          </p:cNvCxnSpPr>
          <p:nvPr/>
        </p:nvCxnSpPr>
        <p:spPr>
          <a:xfrm flipH="1" flipV="1">
            <a:off x="11212031" y="4475044"/>
            <a:ext cx="36613" cy="1624263"/>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66CBA91-CC57-84E8-0DE7-A407A51AADEE}"/>
              </a:ext>
            </a:extLst>
          </p:cNvPr>
          <p:cNvCxnSpPr>
            <a:cxnSpLocks/>
          </p:cNvCxnSpPr>
          <p:nvPr/>
        </p:nvCxnSpPr>
        <p:spPr>
          <a:xfrm flipH="1" flipV="1">
            <a:off x="11674743" y="4466174"/>
            <a:ext cx="32683" cy="1864110"/>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sp>
        <p:nvSpPr>
          <p:cNvPr id="31" name="Jesus Baptism">
            <a:extLst>
              <a:ext uri="{FF2B5EF4-FFF2-40B4-BE49-F238E27FC236}">
                <a16:creationId xmlns:a16="http://schemas.microsoft.com/office/drawing/2014/main" id="{BB9604BB-E517-1722-BAB1-231726CFB7B8}"/>
              </a:ext>
            </a:extLst>
          </p:cNvPr>
          <p:cNvSpPr txBox="1"/>
          <p:nvPr/>
        </p:nvSpPr>
        <p:spPr>
          <a:xfrm>
            <a:off x="7587473" y="5576087"/>
            <a:ext cx="3360440" cy="523220"/>
          </a:xfrm>
          <a:prstGeom prst="rect">
            <a:avLst/>
          </a:prstGeom>
          <a:noFill/>
        </p:spPr>
        <p:txBody>
          <a:bodyPr wrap="square" rtlCol="0">
            <a:spAutoFit/>
          </a:bodyPr>
          <a:lstStyle/>
          <a:p>
            <a:pPr algn="r"/>
            <a:r>
              <a:rPr lang="en-AU" sz="2800" i="1" dirty="0"/>
              <a:t>Jesus Baptism 27 AD</a:t>
            </a:r>
            <a:endParaRPr lang="en-AU" sz="1400" i="1" dirty="0"/>
          </a:p>
        </p:txBody>
      </p:sp>
      <p:sp>
        <p:nvSpPr>
          <p:cNvPr id="34" name="Jesus Death">
            <a:extLst>
              <a:ext uri="{FF2B5EF4-FFF2-40B4-BE49-F238E27FC236}">
                <a16:creationId xmlns:a16="http://schemas.microsoft.com/office/drawing/2014/main" id="{A0582B48-12C5-E554-8E5B-8D4B75B53D94}"/>
              </a:ext>
            </a:extLst>
          </p:cNvPr>
          <p:cNvSpPr txBox="1"/>
          <p:nvPr/>
        </p:nvSpPr>
        <p:spPr>
          <a:xfrm>
            <a:off x="8209965" y="5959221"/>
            <a:ext cx="3360440" cy="523220"/>
          </a:xfrm>
          <a:prstGeom prst="rect">
            <a:avLst/>
          </a:prstGeom>
          <a:noFill/>
        </p:spPr>
        <p:txBody>
          <a:bodyPr wrap="square" rtlCol="0">
            <a:spAutoFit/>
          </a:bodyPr>
          <a:lstStyle/>
          <a:p>
            <a:pPr algn="r"/>
            <a:r>
              <a:rPr lang="en-AU" sz="2800" i="1" dirty="0"/>
              <a:t>Jesus Death 30½ AD</a:t>
            </a:r>
            <a:endParaRPr lang="en-AU" sz="1400" i="1" dirty="0"/>
          </a:p>
        </p:txBody>
      </p:sp>
      <p:sp>
        <p:nvSpPr>
          <p:cNvPr id="35" name="Stoning Stephen">
            <a:extLst>
              <a:ext uri="{FF2B5EF4-FFF2-40B4-BE49-F238E27FC236}">
                <a16:creationId xmlns:a16="http://schemas.microsoft.com/office/drawing/2014/main" id="{A57C9B3B-4F19-465C-D12E-D0E6F7B6D37E}"/>
              </a:ext>
            </a:extLst>
          </p:cNvPr>
          <p:cNvSpPr txBox="1"/>
          <p:nvPr/>
        </p:nvSpPr>
        <p:spPr>
          <a:xfrm>
            <a:off x="8299049" y="6330284"/>
            <a:ext cx="3853196" cy="523220"/>
          </a:xfrm>
          <a:prstGeom prst="rect">
            <a:avLst/>
          </a:prstGeom>
          <a:noFill/>
        </p:spPr>
        <p:txBody>
          <a:bodyPr wrap="square" rtlCol="0">
            <a:spAutoFit/>
          </a:bodyPr>
          <a:lstStyle/>
          <a:p>
            <a:pPr algn="r"/>
            <a:r>
              <a:rPr lang="en-AU" sz="2800" i="1" dirty="0"/>
              <a:t>Stoning of Stephen 34 AD</a:t>
            </a:r>
            <a:endParaRPr lang="en-AU" sz="1400" i="1" dirty="0"/>
          </a:p>
        </p:txBody>
      </p:sp>
      <p:pic>
        <p:nvPicPr>
          <p:cNvPr id="4" name="Picture 3" descr="A picture containing text, book, outdoor, person&#10;&#10;Description automatically generated">
            <a:extLst>
              <a:ext uri="{FF2B5EF4-FFF2-40B4-BE49-F238E27FC236}">
                <a16:creationId xmlns:a16="http://schemas.microsoft.com/office/drawing/2014/main" id="{2E75FA24-76F0-16B1-039D-78CC30E4866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7424"/>
            <a:ext cx="2515946" cy="3127030"/>
          </a:xfrm>
          <a:prstGeom prst="rect">
            <a:avLst/>
          </a:prstGeom>
        </p:spPr>
      </p:pic>
      <p:pic>
        <p:nvPicPr>
          <p:cNvPr id="32" name="Picture 31" descr="A picture containing text&#10;&#10;Description automatically generated">
            <a:extLst>
              <a:ext uri="{FF2B5EF4-FFF2-40B4-BE49-F238E27FC236}">
                <a16:creationId xmlns:a16="http://schemas.microsoft.com/office/drawing/2014/main" id="{847CB903-4855-447C-C0E4-E4BC8D7546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59911" y="-19576"/>
            <a:ext cx="2551174" cy="3127030"/>
          </a:xfrm>
          <a:prstGeom prst="rect">
            <a:avLst/>
          </a:prstGeom>
        </p:spPr>
      </p:pic>
      <p:pic>
        <p:nvPicPr>
          <p:cNvPr id="37" name="Picture 36" descr="A picture containing text, book, outdoor, standing&#10;&#10;Description automatically generated">
            <a:extLst>
              <a:ext uri="{FF2B5EF4-FFF2-40B4-BE49-F238E27FC236}">
                <a16:creationId xmlns:a16="http://schemas.microsoft.com/office/drawing/2014/main" id="{54269222-28A2-A6FC-0D8A-91CD7D68C74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55050" y="-19577"/>
            <a:ext cx="2247225" cy="3131893"/>
          </a:xfrm>
          <a:prstGeom prst="rect">
            <a:avLst/>
          </a:prstGeom>
        </p:spPr>
      </p:pic>
      <p:pic>
        <p:nvPicPr>
          <p:cNvPr id="41" name="Picture 40" descr="A group of people in traditional dress&#10;&#10;Description automatically generated with low confidence">
            <a:extLst>
              <a:ext uri="{FF2B5EF4-FFF2-40B4-BE49-F238E27FC236}">
                <a16:creationId xmlns:a16="http://schemas.microsoft.com/office/drawing/2014/main" id="{06B95E7E-49C5-57FA-8ECE-EF0611262E1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46240" y="781"/>
            <a:ext cx="2168265" cy="3064627"/>
          </a:xfrm>
          <a:prstGeom prst="rect">
            <a:avLst/>
          </a:prstGeom>
        </p:spPr>
      </p:pic>
    </p:spTree>
    <p:extLst>
      <p:ext uri="{BB962C8B-B14F-4D97-AF65-F5344CB8AC3E}">
        <p14:creationId xmlns:p14="http://schemas.microsoft.com/office/powerpoint/2010/main" val="238439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
            <a:extLst>
              <a:ext uri="{FF2B5EF4-FFF2-40B4-BE49-F238E27FC236}">
                <a16:creationId xmlns:a16="http://schemas.microsoft.com/office/drawing/2014/main" id="{097153D2-F660-E8F8-9C65-FA8F3C07A5C4}"/>
              </a:ext>
            </a:extLst>
          </p:cNvPr>
          <p:cNvSpPr txBox="1"/>
          <p:nvPr/>
        </p:nvSpPr>
        <p:spPr>
          <a:xfrm>
            <a:off x="5530962" y="3606799"/>
            <a:ext cx="398658" cy="646331"/>
          </a:xfrm>
          <a:prstGeom prst="rect">
            <a:avLst/>
          </a:prstGeom>
          <a:noFill/>
        </p:spPr>
        <p:txBody>
          <a:bodyPr wrap="square" rtlCol="0">
            <a:spAutoFit/>
          </a:bodyPr>
          <a:lstStyle/>
          <a:p>
            <a:r>
              <a:rPr lang="en-AU" sz="3600" i="1" dirty="0"/>
              <a:t>+</a:t>
            </a:r>
            <a:endParaRPr lang="en-AU" i="1" dirty="0"/>
          </a:p>
        </p:txBody>
      </p:sp>
      <p:sp>
        <p:nvSpPr>
          <p:cNvPr id="10" name="490">
            <a:extLst>
              <a:ext uri="{FF2B5EF4-FFF2-40B4-BE49-F238E27FC236}">
                <a16:creationId xmlns:a16="http://schemas.microsoft.com/office/drawing/2014/main" id="{35F2C45E-096E-46B6-1B12-957483F00D8E}"/>
              </a:ext>
            </a:extLst>
          </p:cNvPr>
          <p:cNvSpPr/>
          <p:nvPr/>
        </p:nvSpPr>
        <p:spPr>
          <a:xfrm>
            <a:off x="2143901" y="4535171"/>
            <a:ext cx="1986455" cy="6306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i="1" dirty="0"/>
              <a:t>4</a:t>
            </a:r>
            <a:r>
              <a:rPr lang="en-AU" sz="4000" i="1" dirty="0"/>
              <a:t>90</a:t>
            </a:r>
          </a:p>
        </p:txBody>
      </p:sp>
      <p:sp>
        <p:nvSpPr>
          <p:cNvPr id="2" name="Title 1">
            <a:extLst>
              <a:ext uri="{FF2B5EF4-FFF2-40B4-BE49-F238E27FC236}">
                <a16:creationId xmlns:a16="http://schemas.microsoft.com/office/drawing/2014/main" id="{A6AB6D74-3E67-D200-16B3-5F3A3941D458}"/>
              </a:ext>
            </a:extLst>
          </p:cNvPr>
          <p:cNvSpPr>
            <a:spLocks noGrp="1"/>
          </p:cNvSpPr>
          <p:nvPr>
            <p:ph type="title"/>
          </p:nvPr>
        </p:nvSpPr>
        <p:spPr>
          <a:xfrm>
            <a:off x="838200" y="0"/>
            <a:ext cx="10515600" cy="1325563"/>
          </a:xfrm>
        </p:spPr>
        <p:txBody>
          <a:bodyPr/>
          <a:lstStyle/>
          <a:p>
            <a:endParaRPr lang="en-AU" dirty="0"/>
          </a:p>
        </p:txBody>
      </p:sp>
      <p:cxnSp>
        <p:nvCxnSpPr>
          <p:cNvPr id="22" name="Straight Connector 21">
            <a:extLst>
              <a:ext uri="{FF2B5EF4-FFF2-40B4-BE49-F238E27FC236}">
                <a16:creationId xmlns:a16="http://schemas.microsoft.com/office/drawing/2014/main" id="{746EB9BC-8210-98CE-8C06-45285E29D003}"/>
              </a:ext>
            </a:extLst>
          </p:cNvPr>
          <p:cNvCxnSpPr/>
          <p:nvPr/>
        </p:nvCxnSpPr>
        <p:spPr>
          <a:xfrm>
            <a:off x="571816" y="4410846"/>
            <a:ext cx="11088414" cy="56685"/>
          </a:xfrm>
          <a:prstGeom prst="line">
            <a:avLst/>
          </a:prstGeom>
          <a:ln w="41275">
            <a:solidFill>
              <a:schemeClr val="tx1"/>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74987A2-33FE-E3FF-A19B-B431491A4EED}"/>
              </a:ext>
            </a:extLst>
          </p:cNvPr>
          <p:cNvCxnSpPr>
            <a:cxnSpLocks/>
          </p:cNvCxnSpPr>
          <p:nvPr/>
        </p:nvCxnSpPr>
        <p:spPr>
          <a:xfrm>
            <a:off x="571816" y="3622170"/>
            <a:ext cx="0" cy="788676"/>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sp>
        <p:nvSpPr>
          <p:cNvPr id="26" name="Rebuild Jerusalem">
            <a:extLst>
              <a:ext uri="{FF2B5EF4-FFF2-40B4-BE49-F238E27FC236}">
                <a16:creationId xmlns:a16="http://schemas.microsoft.com/office/drawing/2014/main" id="{E9A8C563-7067-DF78-5009-0624DFD88F32}"/>
              </a:ext>
            </a:extLst>
          </p:cNvPr>
          <p:cNvSpPr txBox="1"/>
          <p:nvPr/>
        </p:nvSpPr>
        <p:spPr>
          <a:xfrm>
            <a:off x="130340" y="3206849"/>
            <a:ext cx="2963917" cy="523220"/>
          </a:xfrm>
          <a:prstGeom prst="rect">
            <a:avLst/>
          </a:prstGeom>
          <a:noFill/>
        </p:spPr>
        <p:txBody>
          <a:bodyPr wrap="square" rtlCol="0">
            <a:spAutoFit/>
          </a:bodyPr>
          <a:lstStyle/>
          <a:p>
            <a:r>
              <a:rPr lang="en-AU" sz="2800" i="1" dirty="0"/>
              <a:t>Rebuild Jerusalem</a:t>
            </a:r>
            <a:endParaRPr lang="en-AU" sz="1400" i="1" dirty="0"/>
          </a:p>
        </p:txBody>
      </p:sp>
      <p:sp>
        <p:nvSpPr>
          <p:cNvPr id="36" name="For people &amp; Holy city">
            <a:extLst>
              <a:ext uri="{FF2B5EF4-FFF2-40B4-BE49-F238E27FC236}">
                <a16:creationId xmlns:a16="http://schemas.microsoft.com/office/drawing/2014/main" id="{1DEC0CFE-955C-75E3-9223-9B712E96B6D9}"/>
              </a:ext>
            </a:extLst>
          </p:cNvPr>
          <p:cNvSpPr txBox="1"/>
          <p:nvPr/>
        </p:nvSpPr>
        <p:spPr>
          <a:xfrm>
            <a:off x="4187375" y="4539926"/>
            <a:ext cx="3400098" cy="523220"/>
          </a:xfrm>
          <a:prstGeom prst="rect">
            <a:avLst/>
          </a:prstGeom>
          <a:noFill/>
        </p:spPr>
        <p:txBody>
          <a:bodyPr wrap="square" rtlCol="0">
            <a:spAutoFit/>
          </a:bodyPr>
          <a:lstStyle/>
          <a:p>
            <a:r>
              <a:rPr lang="en-AU" sz="2800" i="1" dirty="0"/>
              <a:t>For people &amp; Holy City</a:t>
            </a:r>
          </a:p>
        </p:txBody>
      </p:sp>
      <p:pic>
        <p:nvPicPr>
          <p:cNvPr id="21" name="Content Placeholder 20" descr="A picture containing text&#10;&#10;Description automatically generated">
            <a:extLst>
              <a:ext uri="{FF2B5EF4-FFF2-40B4-BE49-F238E27FC236}">
                <a16:creationId xmlns:a16="http://schemas.microsoft.com/office/drawing/2014/main" id="{864DD078-59DD-C50E-150B-528765C89193}"/>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0023736" y="0"/>
            <a:ext cx="2168264" cy="2801237"/>
          </a:xfrm>
        </p:spPr>
      </p:pic>
      <p:sp>
        <p:nvSpPr>
          <p:cNvPr id="12" name="49">
            <a:extLst>
              <a:ext uri="{FF2B5EF4-FFF2-40B4-BE49-F238E27FC236}">
                <a16:creationId xmlns:a16="http://schemas.microsoft.com/office/drawing/2014/main" id="{9FF33614-15FB-D2DF-34E7-4175D6D541BA}"/>
              </a:ext>
            </a:extLst>
          </p:cNvPr>
          <p:cNvSpPr/>
          <p:nvPr/>
        </p:nvSpPr>
        <p:spPr>
          <a:xfrm>
            <a:off x="4130356" y="3671164"/>
            <a:ext cx="1986455" cy="6306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i="1" dirty="0"/>
              <a:t>4</a:t>
            </a:r>
            <a:r>
              <a:rPr lang="en-AU" sz="4000" i="1" dirty="0"/>
              <a:t>83</a:t>
            </a:r>
          </a:p>
        </p:txBody>
      </p:sp>
      <p:sp>
        <p:nvSpPr>
          <p:cNvPr id="6" name="1 Week 7">
            <a:extLst>
              <a:ext uri="{FF2B5EF4-FFF2-40B4-BE49-F238E27FC236}">
                <a16:creationId xmlns:a16="http://schemas.microsoft.com/office/drawing/2014/main" id="{94E5C8BB-EB70-4C48-6840-56C68BA4FDC6}"/>
              </a:ext>
            </a:extLst>
          </p:cNvPr>
          <p:cNvSpPr/>
          <p:nvPr/>
        </p:nvSpPr>
        <p:spPr>
          <a:xfrm>
            <a:off x="10165790" y="3697198"/>
            <a:ext cx="1986455" cy="6306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sz="4000" i="1" dirty="0"/>
              <a:t>7</a:t>
            </a:r>
          </a:p>
        </p:txBody>
      </p:sp>
      <p:sp>
        <p:nvSpPr>
          <p:cNvPr id="7" name="1 Week 7">
            <a:extLst>
              <a:ext uri="{FF2B5EF4-FFF2-40B4-BE49-F238E27FC236}">
                <a16:creationId xmlns:a16="http://schemas.microsoft.com/office/drawing/2014/main" id="{A49263F5-E071-C0B9-2271-5B035A7D9B2D}"/>
              </a:ext>
            </a:extLst>
          </p:cNvPr>
          <p:cNvSpPr/>
          <p:nvPr/>
        </p:nvSpPr>
        <p:spPr>
          <a:xfrm>
            <a:off x="10165790" y="3710096"/>
            <a:ext cx="1986455" cy="6306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sz="4000" i="1" dirty="0"/>
              <a:t>3½+3½ </a:t>
            </a:r>
          </a:p>
        </p:txBody>
      </p:sp>
      <p:cxnSp>
        <p:nvCxnSpPr>
          <p:cNvPr id="8" name="Straight Arrow Connector 7">
            <a:extLst>
              <a:ext uri="{FF2B5EF4-FFF2-40B4-BE49-F238E27FC236}">
                <a16:creationId xmlns:a16="http://schemas.microsoft.com/office/drawing/2014/main" id="{AB230161-1397-C978-12C6-D4DED57A87C5}"/>
              </a:ext>
            </a:extLst>
          </p:cNvPr>
          <p:cNvCxnSpPr>
            <a:cxnSpLocks/>
          </p:cNvCxnSpPr>
          <p:nvPr/>
        </p:nvCxnSpPr>
        <p:spPr>
          <a:xfrm flipV="1">
            <a:off x="11674743" y="4476948"/>
            <a:ext cx="0" cy="335612"/>
          </a:xfrm>
          <a:prstGeom prst="straightConnector1">
            <a:avLst/>
          </a:prstGeom>
          <a:ln w="31750">
            <a:solidFill>
              <a:schemeClr val="tx1"/>
            </a:solidFill>
            <a:prstDash val="sysDash"/>
            <a:headEnd type="none" w="lg" len="lg"/>
            <a:tailEnd type="diamond"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6BD74E6-1D7D-736F-A7F4-D4AF9ABC4E83}"/>
              </a:ext>
            </a:extLst>
          </p:cNvPr>
          <p:cNvSpPr txBox="1"/>
          <p:nvPr/>
        </p:nvSpPr>
        <p:spPr>
          <a:xfrm>
            <a:off x="9890185" y="2715329"/>
            <a:ext cx="2457613" cy="523220"/>
          </a:xfrm>
          <a:prstGeom prst="rect">
            <a:avLst/>
          </a:prstGeom>
          <a:noFill/>
        </p:spPr>
        <p:txBody>
          <a:bodyPr wrap="square" rtlCol="0">
            <a:spAutoFit/>
          </a:bodyPr>
          <a:lstStyle/>
          <a:p>
            <a:r>
              <a:rPr lang="en-AU" sz="2800" i="1" dirty="0"/>
              <a:t>Stop sacrifices</a:t>
            </a:r>
            <a:endParaRPr lang="en-AU" sz="1400" i="1" dirty="0"/>
          </a:p>
        </p:txBody>
      </p:sp>
      <p:cxnSp>
        <p:nvCxnSpPr>
          <p:cNvPr id="13" name="Straight Arrow Connector 12">
            <a:extLst>
              <a:ext uri="{FF2B5EF4-FFF2-40B4-BE49-F238E27FC236}">
                <a16:creationId xmlns:a16="http://schemas.microsoft.com/office/drawing/2014/main" id="{437C26E6-82CA-65AB-D51C-840817F09357}"/>
              </a:ext>
            </a:extLst>
          </p:cNvPr>
          <p:cNvCxnSpPr>
            <a:cxnSpLocks/>
          </p:cNvCxnSpPr>
          <p:nvPr/>
        </p:nvCxnSpPr>
        <p:spPr>
          <a:xfrm flipV="1">
            <a:off x="10722457" y="4464501"/>
            <a:ext cx="0" cy="335612"/>
          </a:xfrm>
          <a:prstGeom prst="straightConnector1">
            <a:avLst/>
          </a:prstGeom>
          <a:ln w="31750">
            <a:solidFill>
              <a:schemeClr val="tx1"/>
            </a:solidFill>
            <a:prstDash val="sysDash"/>
            <a:headEnd type="none" w="lg" len="lg"/>
            <a:tailEnd type="diamond"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AC672F6-FCB9-E075-52B9-6DF798D23853}"/>
              </a:ext>
            </a:extLst>
          </p:cNvPr>
          <p:cNvSpPr txBox="1"/>
          <p:nvPr/>
        </p:nvSpPr>
        <p:spPr>
          <a:xfrm>
            <a:off x="10579469" y="4776251"/>
            <a:ext cx="127395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lIns="0" tIns="0" rIns="0" bIns="0" rtlCol="0">
            <a:spAutoFit/>
          </a:bodyPr>
          <a:lstStyle/>
          <a:p>
            <a:pPr algn="ctr"/>
            <a:r>
              <a:rPr lang="en-AU" sz="2400" i="1" dirty="0"/>
              <a:t>Covenant</a:t>
            </a:r>
          </a:p>
        </p:txBody>
      </p:sp>
      <p:cxnSp>
        <p:nvCxnSpPr>
          <p:cNvPr id="15" name="Straight Arrow Connector 14">
            <a:extLst>
              <a:ext uri="{FF2B5EF4-FFF2-40B4-BE49-F238E27FC236}">
                <a16:creationId xmlns:a16="http://schemas.microsoft.com/office/drawing/2014/main" id="{F5736B20-7A68-6FEC-BE06-F75D25516644}"/>
              </a:ext>
            </a:extLst>
          </p:cNvPr>
          <p:cNvCxnSpPr>
            <a:cxnSpLocks/>
          </p:cNvCxnSpPr>
          <p:nvPr/>
        </p:nvCxnSpPr>
        <p:spPr>
          <a:xfrm>
            <a:off x="11216444" y="3226102"/>
            <a:ext cx="0" cy="1238399"/>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4A5851A-AC8C-773D-D1AD-4936B51B8D4D}"/>
              </a:ext>
            </a:extLst>
          </p:cNvPr>
          <p:cNvCxnSpPr>
            <a:cxnSpLocks/>
          </p:cNvCxnSpPr>
          <p:nvPr/>
        </p:nvCxnSpPr>
        <p:spPr>
          <a:xfrm>
            <a:off x="10715504" y="3677829"/>
            <a:ext cx="0" cy="788676"/>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10CCD53-3D9E-2C32-CB5E-071E169E3F96}"/>
              </a:ext>
            </a:extLst>
          </p:cNvPr>
          <p:cNvSpPr txBox="1"/>
          <p:nvPr/>
        </p:nvSpPr>
        <p:spPr>
          <a:xfrm>
            <a:off x="8615118" y="3176333"/>
            <a:ext cx="2249842" cy="523220"/>
          </a:xfrm>
          <a:prstGeom prst="rect">
            <a:avLst/>
          </a:prstGeom>
          <a:noFill/>
        </p:spPr>
        <p:txBody>
          <a:bodyPr wrap="square" rtlCol="0">
            <a:spAutoFit/>
          </a:bodyPr>
          <a:lstStyle/>
          <a:p>
            <a:r>
              <a:rPr lang="en-AU" sz="2800" i="1" dirty="0"/>
              <a:t>Anointed One</a:t>
            </a:r>
            <a:endParaRPr lang="en-AU" sz="1400" i="1" dirty="0"/>
          </a:p>
        </p:txBody>
      </p:sp>
      <p:cxnSp>
        <p:nvCxnSpPr>
          <p:cNvPr id="19" name="Straight Arrow Connector 18">
            <a:extLst>
              <a:ext uri="{FF2B5EF4-FFF2-40B4-BE49-F238E27FC236}">
                <a16:creationId xmlns:a16="http://schemas.microsoft.com/office/drawing/2014/main" id="{212B24B0-1E3F-0110-ED03-213EBE95ACEC}"/>
              </a:ext>
            </a:extLst>
          </p:cNvPr>
          <p:cNvCxnSpPr>
            <a:cxnSpLocks/>
          </p:cNvCxnSpPr>
          <p:nvPr/>
        </p:nvCxnSpPr>
        <p:spPr>
          <a:xfrm>
            <a:off x="3023887" y="3448542"/>
            <a:ext cx="5591231" cy="21656"/>
          </a:xfrm>
          <a:prstGeom prst="straightConnector1">
            <a:avLst/>
          </a:prstGeom>
          <a:ln w="3175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F42DF9F2-A542-846B-ED65-19AB853B7AAD}"/>
              </a:ext>
            </a:extLst>
          </p:cNvPr>
          <p:cNvCxnSpPr>
            <a:cxnSpLocks/>
          </p:cNvCxnSpPr>
          <p:nvPr/>
        </p:nvCxnSpPr>
        <p:spPr>
          <a:xfrm flipV="1">
            <a:off x="571816" y="4410846"/>
            <a:ext cx="0" cy="1493047"/>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sp>
        <p:nvSpPr>
          <p:cNvPr id="20" name="Rebuild Jerusalem">
            <a:extLst>
              <a:ext uri="{FF2B5EF4-FFF2-40B4-BE49-F238E27FC236}">
                <a16:creationId xmlns:a16="http://schemas.microsoft.com/office/drawing/2014/main" id="{2272322B-253E-51B8-FEEA-899E3445A45D}"/>
              </a:ext>
            </a:extLst>
          </p:cNvPr>
          <p:cNvSpPr txBox="1"/>
          <p:nvPr/>
        </p:nvSpPr>
        <p:spPr>
          <a:xfrm>
            <a:off x="173212" y="5903893"/>
            <a:ext cx="2130150" cy="954107"/>
          </a:xfrm>
          <a:prstGeom prst="rect">
            <a:avLst/>
          </a:prstGeom>
          <a:noFill/>
        </p:spPr>
        <p:txBody>
          <a:bodyPr wrap="square" rtlCol="0">
            <a:spAutoFit/>
          </a:bodyPr>
          <a:lstStyle/>
          <a:p>
            <a:r>
              <a:rPr lang="en-AU" sz="2800" i="1" dirty="0"/>
              <a:t>Ezra</a:t>
            </a:r>
          </a:p>
          <a:p>
            <a:r>
              <a:rPr lang="en-AU" sz="2800" i="1" dirty="0"/>
              <a:t>457 BC</a:t>
            </a:r>
            <a:endParaRPr lang="en-AU" sz="1400" i="1" dirty="0"/>
          </a:p>
        </p:txBody>
      </p:sp>
      <p:cxnSp>
        <p:nvCxnSpPr>
          <p:cNvPr id="24" name="Straight Arrow Connector 23">
            <a:extLst>
              <a:ext uri="{FF2B5EF4-FFF2-40B4-BE49-F238E27FC236}">
                <a16:creationId xmlns:a16="http://schemas.microsoft.com/office/drawing/2014/main" id="{B79FFF35-2037-4F34-66C0-33BA79A49C68}"/>
              </a:ext>
            </a:extLst>
          </p:cNvPr>
          <p:cNvCxnSpPr>
            <a:cxnSpLocks/>
          </p:cNvCxnSpPr>
          <p:nvPr/>
        </p:nvCxnSpPr>
        <p:spPr>
          <a:xfrm flipV="1">
            <a:off x="9484898" y="4464270"/>
            <a:ext cx="0" cy="810828"/>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sp>
        <p:nvSpPr>
          <p:cNvPr id="27" name="Jesus Birth">
            <a:extLst>
              <a:ext uri="{FF2B5EF4-FFF2-40B4-BE49-F238E27FC236}">
                <a16:creationId xmlns:a16="http://schemas.microsoft.com/office/drawing/2014/main" id="{FC03651B-9AA2-AFC9-657C-4740DA7A108E}"/>
              </a:ext>
            </a:extLst>
          </p:cNvPr>
          <p:cNvSpPr txBox="1"/>
          <p:nvPr/>
        </p:nvSpPr>
        <p:spPr>
          <a:xfrm>
            <a:off x="7222607" y="5192953"/>
            <a:ext cx="2751104" cy="523220"/>
          </a:xfrm>
          <a:prstGeom prst="rect">
            <a:avLst/>
          </a:prstGeom>
          <a:noFill/>
        </p:spPr>
        <p:txBody>
          <a:bodyPr wrap="square" rtlCol="0">
            <a:spAutoFit/>
          </a:bodyPr>
          <a:lstStyle/>
          <a:p>
            <a:pPr algn="r"/>
            <a:r>
              <a:rPr lang="en-AU" sz="2800" i="1" dirty="0"/>
              <a:t>Jesus Birth ~4 BC</a:t>
            </a:r>
            <a:endParaRPr lang="en-AU" sz="1400" i="1" dirty="0"/>
          </a:p>
        </p:txBody>
      </p:sp>
      <p:cxnSp>
        <p:nvCxnSpPr>
          <p:cNvPr id="28" name="Straight Arrow Connector 27">
            <a:extLst>
              <a:ext uri="{FF2B5EF4-FFF2-40B4-BE49-F238E27FC236}">
                <a16:creationId xmlns:a16="http://schemas.microsoft.com/office/drawing/2014/main" id="{1770FAC0-38B6-9272-0B7D-0B417F4E16EB}"/>
              </a:ext>
            </a:extLst>
          </p:cNvPr>
          <p:cNvCxnSpPr>
            <a:cxnSpLocks/>
          </p:cNvCxnSpPr>
          <p:nvPr/>
        </p:nvCxnSpPr>
        <p:spPr>
          <a:xfrm flipV="1">
            <a:off x="10701741" y="4475044"/>
            <a:ext cx="13763" cy="1176162"/>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971F6CA-A5C7-29D8-EBDD-35447F34AFE3}"/>
              </a:ext>
            </a:extLst>
          </p:cNvPr>
          <p:cNvCxnSpPr>
            <a:cxnSpLocks/>
          </p:cNvCxnSpPr>
          <p:nvPr/>
        </p:nvCxnSpPr>
        <p:spPr>
          <a:xfrm flipH="1" flipV="1">
            <a:off x="11212031" y="4475044"/>
            <a:ext cx="36613" cy="1624263"/>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66CBA91-CC57-84E8-0DE7-A407A51AADEE}"/>
              </a:ext>
            </a:extLst>
          </p:cNvPr>
          <p:cNvCxnSpPr>
            <a:cxnSpLocks/>
          </p:cNvCxnSpPr>
          <p:nvPr/>
        </p:nvCxnSpPr>
        <p:spPr>
          <a:xfrm flipH="1" flipV="1">
            <a:off x="11674743" y="4466174"/>
            <a:ext cx="32683" cy="1864110"/>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sp>
        <p:nvSpPr>
          <p:cNvPr id="31" name="Jesus Baptism">
            <a:extLst>
              <a:ext uri="{FF2B5EF4-FFF2-40B4-BE49-F238E27FC236}">
                <a16:creationId xmlns:a16="http://schemas.microsoft.com/office/drawing/2014/main" id="{BB9604BB-E517-1722-BAB1-231726CFB7B8}"/>
              </a:ext>
            </a:extLst>
          </p:cNvPr>
          <p:cNvSpPr txBox="1"/>
          <p:nvPr/>
        </p:nvSpPr>
        <p:spPr>
          <a:xfrm>
            <a:off x="7587473" y="5576087"/>
            <a:ext cx="3360440" cy="523220"/>
          </a:xfrm>
          <a:prstGeom prst="rect">
            <a:avLst/>
          </a:prstGeom>
          <a:noFill/>
        </p:spPr>
        <p:txBody>
          <a:bodyPr wrap="square" rtlCol="0">
            <a:spAutoFit/>
          </a:bodyPr>
          <a:lstStyle/>
          <a:p>
            <a:pPr algn="r"/>
            <a:r>
              <a:rPr lang="en-AU" sz="2800" i="1" dirty="0"/>
              <a:t>Jesus Baptism 27 AD</a:t>
            </a:r>
            <a:endParaRPr lang="en-AU" sz="1400" i="1" dirty="0"/>
          </a:p>
        </p:txBody>
      </p:sp>
      <p:sp>
        <p:nvSpPr>
          <p:cNvPr id="34" name="Jesus Death">
            <a:extLst>
              <a:ext uri="{FF2B5EF4-FFF2-40B4-BE49-F238E27FC236}">
                <a16:creationId xmlns:a16="http://schemas.microsoft.com/office/drawing/2014/main" id="{A0582B48-12C5-E554-8E5B-8D4B75B53D94}"/>
              </a:ext>
            </a:extLst>
          </p:cNvPr>
          <p:cNvSpPr txBox="1"/>
          <p:nvPr/>
        </p:nvSpPr>
        <p:spPr>
          <a:xfrm>
            <a:off x="8209965" y="5959221"/>
            <a:ext cx="3360440" cy="523220"/>
          </a:xfrm>
          <a:prstGeom prst="rect">
            <a:avLst/>
          </a:prstGeom>
          <a:noFill/>
        </p:spPr>
        <p:txBody>
          <a:bodyPr wrap="square" rtlCol="0">
            <a:spAutoFit/>
          </a:bodyPr>
          <a:lstStyle/>
          <a:p>
            <a:pPr algn="r"/>
            <a:r>
              <a:rPr lang="en-AU" sz="2800" i="1" dirty="0"/>
              <a:t>Jesus Death 30½ AD</a:t>
            </a:r>
            <a:endParaRPr lang="en-AU" sz="1400" i="1" dirty="0"/>
          </a:p>
        </p:txBody>
      </p:sp>
      <p:sp>
        <p:nvSpPr>
          <p:cNvPr id="35" name="Stoning Stephen">
            <a:extLst>
              <a:ext uri="{FF2B5EF4-FFF2-40B4-BE49-F238E27FC236}">
                <a16:creationId xmlns:a16="http://schemas.microsoft.com/office/drawing/2014/main" id="{A57C9B3B-4F19-465C-D12E-D0E6F7B6D37E}"/>
              </a:ext>
            </a:extLst>
          </p:cNvPr>
          <p:cNvSpPr txBox="1"/>
          <p:nvPr/>
        </p:nvSpPr>
        <p:spPr>
          <a:xfrm>
            <a:off x="8299049" y="6330284"/>
            <a:ext cx="3853196" cy="523220"/>
          </a:xfrm>
          <a:prstGeom prst="rect">
            <a:avLst/>
          </a:prstGeom>
          <a:noFill/>
        </p:spPr>
        <p:txBody>
          <a:bodyPr wrap="square" rtlCol="0">
            <a:spAutoFit/>
          </a:bodyPr>
          <a:lstStyle/>
          <a:p>
            <a:pPr algn="r"/>
            <a:r>
              <a:rPr lang="en-AU" sz="2800" i="1" dirty="0"/>
              <a:t>Stoning of Stephen 34 AD</a:t>
            </a:r>
            <a:endParaRPr lang="en-AU" sz="1400" i="1" dirty="0"/>
          </a:p>
        </p:txBody>
      </p:sp>
      <p:pic>
        <p:nvPicPr>
          <p:cNvPr id="4" name="Picture 3" descr="A picture containing text, book, outdoor, person&#10;&#10;Description automatically generated">
            <a:extLst>
              <a:ext uri="{FF2B5EF4-FFF2-40B4-BE49-F238E27FC236}">
                <a16:creationId xmlns:a16="http://schemas.microsoft.com/office/drawing/2014/main" id="{2E75FA24-76F0-16B1-039D-78CC30E4866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7424"/>
            <a:ext cx="2515946" cy="3127030"/>
          </a:xfrm>
          <a:prstGeom prst="rect">
            <a:avLst/>
          </a:prstGeom>
        </p:spPr>
      </p:pic>
      <p:pic>
        <p:nvPicPr>
          <p:cNvPr id="32" name="Picture 31" descr="A picture containing text&#10;&#10;Description automatically generated">
            <a:extLst>
              <a:ext uri="{FF2B5EF4-FFF2-40B4-BE49-F238E27FC236}">
                <a16:creationId xmlns:a16="http://schemas.microsoft.com/office/drawing/2014/main" id="{847CB903-4855-447C-C0E4-E4BC8D7546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59911" y="-19576"/>
            <a:ext cx="2551174" cy="3127030"/>
          </a:xfrm>
          <a:prstGeom prst="rect">
            <a:avLst/>
          </a:prstGeom>
        </p:spPr>
      </p:pic>
      <p:pic>
        <p:nvPicPr>
          <p:cNvPr id="37" name="Picture 36" descr="A picture containing text, book, outdoor, standing&#10;&#10;Description automatically generated">
            <a:extLst>
              <a:ext uri="{FF2B5EF4-FFF2-40B4-BE49-F238E27FC236}">
                <a16:creationId xmlns:a16="http://schemas.microsoft.com/office/drawing/2014/main" id="{54269222-28A2-A6FC-0D8A-91CD7D68C74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55050" y="-19577"/>
            <a:ext cx="2247225" cy="3131893"/>
          </a:xfrm>
          <a:prstGeom prst="rect">
            <a:avLst/>
          </a:prstGeom>
        </p:spPr>
      </p:pic>
      <p:pic>
        <p:nvPicPr>
          <p:cNvPr id="41" name="Picture 40" descr="A group of people in traditional dress&#10;&#10;Description automatically generated with low confidence">
            <a:extLst>
              <a:ext uri="{FF2B5EF4-FFF2-40B4-BE49-F238E27FC236}">
                <a16:creationId xmlns:a16="http://schemas.microsoft.com/office/drawing/2014/main" id="{06B95E7E-49C5-57FA-8ECE-EF0611262E1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46240" y="781"/>
            <a:ext cx="2168265" cy="3064627"/>
          </a:xfrm>
          <a:prstGeom prst="rect">
            <a:avLst/>
          </a:prstGeom>
        </p:spPr>
      </p:pic>
    </p:spTree>
    <p:extLst>
      <p:ext uri="{BB962C8B-B14F-4D97-AF65-F5344CB8AC3E}">
        <p14:creationId xmlns:p14="http://schemas.microsoft.com/office/powerpoint/2010/main" val="105296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7"/>
                                        </p:tgtEl>
                                      </p:cBhvr>
                                    </p:animEffect>
                                    <p:set>
                                      <p:cBhvr>
                                        <p:cTn id="16" dur="1" fill="hold">
                                          <p:stCondLst>
                                            <p:cond delay="499"/>
                                          </p:stCondLst>
                                        </p:cTn>
                                        <p:tgtEl>
                                          <p:spTgt spid="3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32"/>
                                        </p:tgtEl>
                                      </p:cBhvr>
                                    </p:animEffect>
                                    <p:set>
                                      <p:cBhvr>
                                        <p:cTn id="19" dur="1" fill="hold">
                                          <p:stCondLst>
                                            <p:cond delay="499"/>
                                          </p:stCondLst>
                                        </p:cTn>
                                        <p:tgtEl>
                                          <p:spTgt spid="32"/>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31"/>
                                        </p:tgtEl>
                                      </p:cBhvr>
                                    </p:animEffect>
                                    <p:set>
                                      <p:cBhvr>
                                        <p:cTn id="28" dur="1" fill="hold">
                                          <p:stCondLst>
                                            <p:cond delay="499"/>
                                          </p:stCondLst>
                                        </p:cTn>
                                        <p:tgtEl>
                                          <p:spTgt spid="31"/>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34"/>
                                        </p:tgtEl>
                                      </p:cBhvr>
                                    </p:animEffect>
                                    <p:set>
                                      <p:cBhvr>
                                        <p:cTn id="31" dur="1" fill="hold">
                                          <p:stCondLst>
                                            <p:cond delay="499"/>
                                          </p:stCondLst>
                                        </p:cTn>
                                        <p:tgtEl>
                                          <p:spTgt spid="34"/>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35"/>
                                        </p:tgtEl>
                                      </p:cBhvr>
                                    </p:animEffect>
                                    <p:set>
                                      <p:cBhvr>
                                        <p:cTn id="34" dur="1" fill="hold">
                                          <p:stCondLst>
                                            <p:cond delay="499"/>
                                          </p:stCondLst>
                                        </p:cTn>
                                        <p:tgtEl>
                                          <p:spTgt spid="35"/>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4"/>
                                        </p:tgtEl>
                                      </p:cBhvr>
                                    </p:animEffect>
                                    <p:set>
                                      <p:cBhvr>
                                        <p:cTn id="40" dur="1" fill="hold">
                                          <p:stCondLst>
                                            <p:cond delay="499"/>
                                          </p:stCondLst>
                                        </p:cTn>
                                        <p:tgtEl>
                                          <p:spTgt spid="2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30"/>
                                        </p:tgtEl>
                                      </p:cBhvr>
                                    </p:animEffect>
                                    <p:set>
                                      <p:cBhvr>
                                        <p:cTn id="49" dur="1" fill="hold">
                                          <p:stCondLst>
                                            <p:cond delay="499"/>
                                          </p:stCondLst>
                                        </p:cTn>
                                        <p:tgtEl>
                                          <p:spTgt spid="3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childTnLst>
                                </p:cTn>
                              </p:par>
                              <p:par>
                                <p:cTn id="55" presetID="10"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par>
                                <p:cTn id="58" presetID="10" presetClass="entr" presetSubtype="0"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par>
                                <p:cTn id="61" presetID="10" presetClass="entr" presetSubtype="0"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500"/>
                                        <p:tgtEl>
                                          <p:spTgt spid="37"/>
                                        </p:tgtEl>
                                      </p:cBhvr>
                                    </p:animEffect>
                                  </p:childTnLst>
                                </p:cTn>
                              </p:par>
                              <p:par>
                                <p:cTn id="64" presetID="10" presetClass="entr" presetSubtype="0" fill="hold"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par>
                                <p:cTn id="67" presetID="10" presetClass="entr" presetSubtype="0" fill="hold" grpId="1"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500"/>
                                        <p:tgtEl>
                                          <p:spTgt spid="20"/>
                                        </p:tgtEl>
                                      </p:cBhvr>
                                    </p:animEffect>
                                  </p:childTnLst>
                                </p:cTn>
                              </p:par>
                              <p:par>
                                <p:cTn id="70" presetID="10" presetClass="entr" presetSubtype="0" fill="hold" grpId="1"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par>
                                <p:cTn id="73" presetID="10" presetClass="entr" presetSubtype="0" fill="hold" grpId="1"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grpId="1"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10" presetClass="entr" presetSubtype="0" fill="hold" grpId="1" nodeType="with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fade">
                                      <p:cBhvr>
                                        <p:cTn id="81" dur="500"/>
                                        <p:tgtEl>
                                          <p:spTgt spid="35"/>
                                        </p:tgtEl>
                                      </p:cBhvr>
                                    </p:animEffect>
                                  </p:childTnLst>
                                </p:cTn>
                              </p:par>
                              <p:par>
                                <p:cTn id="82" presetID="10" presetClass="entr" presetSubtype="0" fill="hold" nodeType="withEffect">
                                  <p:stCondLst>
                                    <p:cond delay="0"/>
                                  </p:stCondLst>
                                  <p:childTnLst>
                                    <p:set>
                                      <p:cBhvr>
                                        <p:cTn id="83" dur="1" fill="hold">
                                          <p:stCondLst>
                                            <p:cond delay="0"/>
                                          </p:stCondLst>
                                        </p:cTn>
                                        <p:tgtEl>
                                          <p:spTgt spid="3"/>
                                        </p:tgtEl>
                                        <p:attrNameLst>
                                          <p:attrName>style.visibility</p:attrName>
                                        </p:attrNameLst>
                                      </p:cBhvr>
                                      <p:to>
                                        <p:strVal val="visible"/>
                                      </p:to>
                                    </p:set>
                                    <p:animEffect transition="in" filter="fade">
                                      <p:cBhvr>
                                        <p:cTn id="84" dur="500"/>
                                        <p:tgtEl>
                                          <p:spTgt spid="3"/>
                                        </p:tgtEl>
                                      </p:cBhvr>
                                    </p:animEffect>
                                  </p:childTnLst>
                                </p:cTn>
                              </p:par>
                              <p:par>
                                <p:cTn id="85" presetID="10" presetClass="entr" presetSubtype="0" fill="hold" nodeType="with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500"/>
                                        <p:tgtEl>
                                          <p:spTgt spid="24"/>
                                        </p:tgtEl>
                                      </p:cBhvr>
                                    </p:animEffect>
                                  </p:childTnLst>
                                </p:cTn>
                              </p:par>
                              <p:par>
                                <p:cTn id="88" presetID="10" presetClass="entr" presetSubtype="0" fill="hold" nodeType="with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fade">
                                      <p:cBhvr>
                                        <p:cTn id="90" dur="500"/>
                                        <p:tgtEl>
                                          <p:spTgt spid="28"/>
                                        </p:tgtEl>
                                      </p:cBhvr>
                                    </p:animEffect>
                                  </p:childTnLst>
                                </p:cTn>
                              </p:par>
                              <p:par>
                                <p:cTn id="91" presetID="10" presetClass="entr" presetSubtype="0" fill="hold" nodeType="with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fade">
                                      <p:cBhvr>
                                        <p:cTn id="93" dur="500"/>
                                        <p:tgtEl>
                                          <p:spTgt spid="29"/>
                                        </p:tgtEl>
                                      </p:cBhvr>
                                    </p:animEffect>
                                  </p:childTnLst>
                                </p:cTn>
                              </p:par>
                              <p:par>
                                <p:cTn id="94" presetID="10" presetClass="entr" presetSubtype="0" fill="hold" nodeType="with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fade">
                                      <p:cBhvr>
                                        <p:cTn id="9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7" grpId="0"/>
      <p:bldP spid="27" grpId="1"/>
      <p:bldP spid="31" grpId="0"/>
      <p:bldP spid="31" grpId="1"/>
      <p:bldP spid="34" grpId="0"/>
      <p:bldP spid="34" grpId="1"/>
      <p:bldP spid="35" grpId="0"/>
      <p:bldP spid="35"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BD1EDF-71AD-6245-BE8F-6F6B4C570728}"/>
              </a:ext>
            </a:extLst>
          </p:cNvPr>
          <p:cNvSpPr>
            <a:spLocks noGrp="1"/>
          </p:cNvSpPr>
          <p:nvPr>
            <p:ph type="title"/>
          </p:nvPr>
        </p:nvSpPr>
        <p:spPr>
          <a:xfrm>
            <a:off x="572493" y="238539"/>
            <a:ext cx="11018520" cy="1434415"/>
          </a:xfrm>
        </p:spPr>
        <p:txBody>
          <a:bodyPr anchor="b">
            <a:normAutofit/>
          </a:bodyPr>
          <a:lstStyle/>
          <a:p>
            <a:r>
              <a:rPr lang="en-US" sz="5400"/>
              <a:t>William Tyndale</a:t>
            </a:r>
            <a:endParaRPr lang="en-AU" sz="5400"/>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C8028CD-4A63-CDA8-C5ED-E0D7E0473B7D}"/>
              </a:ext>
            </a:extLst>
          </p:cNvPr>
          <p:cNvSpPr>
            <a:spLocks noGrp="1"/>
          </p:cNvSpPr>
          <p:nvPr>
            <p:ph idx="1"/>
          </p:nvPr>
        </p:nvSpPr>
        <p:spPr>
          <a:xfrm>
            <a:off x="572493" y="2071315"/>
            <a:ext cx="6713552" cy="4655326"/>
          </a:xfrm>
        </p:spPr>
        <p:txBody>
          <a:bodyPr anchor="t">
            <a:normAutofit fontScale="92500"/>
          </a:bodyPr>
          <a:lstStyle/>
          <a:p>
            <a:pPr marL="0" indent="0">
              <a:buNone/>
            </a:pPr>
            <a:r>
              <a:rPr lang="en-AU" sz="2400" dirty="0">
                <a:effectLst/>
                <a:latin typeface="Century Gothic" panose="020B0502020202020204" pitchFamily="34" charset="0"/>
                <a:ea typeface="Times New Roman" panose="02020603050405020304" pitchFamily="18" charset="0"/>
                <a:cs typeface="Times New Roman" panose="02020603050405020304" pitchFamily="18" charset="0"/>
              </a:rPr>
              <a:t>William Tyndale found God while studying a Greek Bible and became a strong supporter of the scriptures.  He became a travelling preacher but was frustrated when the priests would undo his work after he had left; he realised if the people had their own Bibles they could study and test the truths for themselves.  </a:t>
            </a:r>
            <a:endParaRPr lang="en-AU"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r>
              <a:rPr lang="en-AU" sz="2400" dirty="0">
                <a:effectLst/>
                <a:latin typeface="Century Gothic" panose="020B0502020202020204" pitchFamily="34" charset="0"/>
                <a:ea typeface="Times New Roman" panose="02020603050405020304" pitchFamily="18" charset="0"/>
                <a:cs typeface="Times New Roman" panose="02020603050405020304" pitchFamily="18" charset="0"/>
              </a:rPr>
              <a:t>One day someone argued with him, "We were better to be without God's laws than the Pope's."  Tyndale replied: "I defy the pope and all his laws; and if God spare my life, ere many years I will cause a boy that </a:t>
            </a:r>
            <a:r>
              <a:rPr lang="en-AU" sz="2400" dirty="0" err="1">
                <a:effectLst/>
                <a:latin typeface="Century Gothic" panose="020B0502020202020204" pitchFamily="34" charset="0"/>
                <a:ea typeface="Times New Roman" panose="02020603050405020304" pitchFamily="18" charset="0"/>
                <a:cs typeface="Times New Roman" panose="02020603050405020304" pitchFamily="18" charset="0"/>
              </a:rPr>
              <a:t>driveth</a:t>
            </a:r>
            <a:r>
              <a:rPr lang="en-AU" sz="2400" dirty="0">
                <a:effectLst/>
                <a:latin typeface="Century Gothic" panose="020B0502020202020204" pitchFamily="34" charset="0"/>
                <a:ea typeface="Times New Roman" panose="02020603050405020304" pitchFamily="18" charset="0"/>
                <a:cs typeface="Times New Roman" panose="02020603050405020304" pitchFamily="18" charset="0"/>
              </a:rPr>
              <a:t> the plough to know more of the Scripture than you do." </a:t>
            </a:r>
            <a:r>
              <a:rPr lang="en-AU" sz="2400" baseline="-25000" dirty="0">
                <a:effectLst/>
                <a:latin typeface="Century Gothic" panose="020B0502020202020204" pitchFamily="34" charset="0"/>
                <a:ea typeface="Times New Roman" panose="02020603050405020304" pitchFamily="18" charset="0"/>
                <a:cs typeface="Times New Roman" panose="02020603050405020304" pitchFamily="18" charset="0"/>
              </a:rPr>
              <a:t>(GC refers: --Anderson, Annals of the English Bible, page 19.)</a:t>
            </a:r>
            <a:endParaRPr lang="en-AU" sz="2400" baseline="-250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2C81BCC2-D304-0E51-0788-BBCAAB3D426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2815"/>
          <a:stretch/>
        </p:blipFill>
        <p:spPr bwMode="auto">
          <a:xfrm>
            <a:off x="7604229" y="1855437"/>
            <a:ext cx="3941064" cy="5002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6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BD1EDF-71AD-6245-BE8F-6F6B4C570728}"/>
              </a:ext>
            </a:extLst>
          </p:cNvPr>
          <p:cNvSpPr>
            <a:spLocks noGrp="1"/>
          </p:cNvSpPr>
          <p:nvPr>
            <p:ph type="title"/>
          </p:nvPr>
        </p:nvSpPr>
        <p:spPr>
          <a:xfrm>
            <a:off x="572493" y="238539"/>
            <a:ext cx="11018520" cy="1434415"/>
          </a:xfrm>
        </p:spPr>
        <p:txBody>
          <a:bodyPr anchor="b">
            <a:normAutofit/>
          </a:bodyPr>
          <a:lstStyle/>
          <a:p>
            <a:r>
              <a:rPr lang="en-US" sz="5400"/>
              <a:t>William Tyndale</a:t>
            </a:r>
            <a:endParaRPr lang="en-AU" sz="5400"/>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C8028CD-4A63-CDA8-C5ED-E0D7E0473B7D}"/>
              </a:ext>
            </a:extLst>
          </p:cNvPr>
          <p:cNvSpPr>
            <a:spLocks noGrp="1"/>
          </p:cNvSpPr>
          <p:nvPr>
            <p:ph idx="1"/>
          </p:nvPr>
        </p:nvSpPr>
        <p:spPr>
          <a:xfrm>
            <a:off x="560440" y="2071316"/>
            <a:ext cx="7049728" cy="4795274"/>
          </a:xfrm>
        </p:spPr>
        <p:txBody>
          <a:bodyPr anchor="t">
            <a:normAutofit/>
          </a:bodyPr>
          <a:lstStyle/>
          <a:p>
            <a:pPr marL="0" indent="0">
              <a:buNone/>
            </a:pPr>
            <a:r>
              <a:rPr lang="en-US" sz="2000" dirty="0">
                <a:effectLst/>
                <a:latin typeface="Century Gothic" panose="020B0502020202020204" pitchFamily="34" charset="0"/>
                <a:ea typeface="Times New Roman" panose="02020603050405020304" pitchFamily="18" charset="0"/>
                <a:cs typeface="Times New Roman" panose="02020603050405020304" pitchFamily="18" charset="0"/>
              </a:rPr>
              <a:t>There were no printing presses when John Wycliffe translated the first English Bible from Latin almost 150 years earlier - it was copied by hand.  Now Tyndale determined to translate the Greek Bible into the English of the common people so even the poorest could understand.  He was soon forced to flee and seek shelter in Germany, where more than once, he had to move, but finally the Bibles were printed and smuggled into England.    </a:t>
            </a:r>
          </a:p>
          <a:p>
            <a:pPr marL="0" indent="0">
              <a:buNone/>
            </a:pPr>
            <a:r>
              <a:rPr lang="en-US" sz="2000" dirty="0">
                <a:effectLst/>
                <a:latin typeface="Century Gothic" panose="020B0502020202020204" pitchFamily="34" charset="0"/>
                <a:ea typeface="Times New Roman" panose="02020603050405020304" pitchFamily="18" charset="0"/>
                <a:cs typeface="Times New Roman" panose="02020603050405020304" pitchFamily="18" charset="0"/>
              </a:rPr>
              <a:t>One time, the Bishop of Durham, trying to stop the spread of Bibles, by purchasing all the Bible for sale; what he didn't realized was the money he paid enabled Tyndale to print even more Bibles.  When Tyndale was arrested and ordered to tell who paid for the printing, he said the Bishop helped most!</a:t>
            </a:r>
          </a:p>
        </p:txBody>
      </p:sp>
      <p:pic>
        <p:nvPicPr>
          <p:cNvPr id="2050" name="Picture 2" descr="undefined">
            <a:extLst>
              <a:ext uri="{FF2B5EF4-FFF2-40B4-BE49-F238E27FC236}">
                <a16:creationId xmlns:a16="http://schemas.microsoft.com/office/drawing/2014/main" id="{E949A8C4-C2BE-2760-8947-FC3713FC816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21893" y="0"/>
            <a:ext cx="42275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928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BD1EDF-71AD-6245-BE8F-6F6B4C570728}"/>
              </a:ext>
            </a:extLst>
          </p:cNvPr>
          <p:cNvSpPr>
            <a:spLocks noGrp="1"/>
          </p:cNvSpPr>
          <p:nvPr>
            <p:ph type="title"/>
          </p:nvPr>
        </p:nvSpPr>
        <p:spPr>
          <a:xfrm>
            <a:off x="572493" y="238539"/>
            <a:ext cx="11018520" cy="1434415"/>
          </a:xfrm>
        </p:spPr>
        <p:txBody>
          <a:bodyPr anchor="b">
            <a:normAutofit/>
          </a:bodyPr>
          <a:lstStyle/>
          <a:p>
            <a:r>
              <a:rPr lang="en-US" sz="5400" dirty="0"/>
              <a:t>Church </a:t>
            </a:r>
            <a:r>
              <a:rPr lang="en-US" sz="5400"/>
              <a:t>of England</a:t>
            </a:r>
            <a:endParaRPr lang="en-AU" sz="5400" dirty="0"/>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C8028CD-4A63-CDA8-C5ED-E0D7E0473B7D}"/>
              </a:ext>
            </a:extLst>
          </p:cNvPr>
          <p:cNvSpPr>
            <a:spLocks noGrp="1"/>
          </p:cNvSpPr>
          <p:nvPr>
            <p:ph idx="1"/>
          </p:nvPr>
        </p:nvSpPr>
        <p:spPr>
          <a:xfrm>
            <a:off x="572493" y="2071315"/>
            <a:ext cx="6713552" cy="4655326"/>
          </a:xfrm>
        </p:spPr>
        <p:txBody>
          <a:bodyPr anchor="t">
            <a:normAutofit/>
          </a:bodyPr>
          <a:lstStyle/>
          <a:p>
            <a:pPr marL="0" indent="0">
              <a:buNone/>
            </a:pPr>
            <a:r>
              <a:rPr lang="en-US" sz="2400" dirty="0">
                <a:effectLst/>
                <a:latin typeface="Century Gothic" panose="020B0502020202020204" pitchFamily="34" charset="0"/>
                <a:ea typeface="Times New Roman" panose="02020603050405020304" pitchFamily="18" charset="0"/>
                <a:cs typeface="Times New Roman" panose="02020603050405020304" pitchFamily="18" charset="0"/>
              </a:rPr>
              <a:t>Tyndale became a martyr, but the influence of his Bibles could not be stopped.  It was around this time that the Church of England was created as the countries official church and while many of the doctrines of Rome were renounced, much of the style of worship was kept and the king of England was declared the head of the church rather than the Pope.  </a:t>
            </a:r>
          </a:p>
          <a:p>
            <a:pPr marL="0" indent="0">
              <a:buNone/>
            </a:pPr>
            <a:r>
              <a:rPr lang="en-US" sz="2400" dirty="0">
                <a:effectLst/>
                <a:latin typeface="Century Gothic" panose="020B0502020202020204" pitchFamily="34" charset="0"/>
                <a:ea typeface="Times New Roman" panose="02020603050405020304" pitchFamily="18" charset="0"/>
                <a:cs typeface="Times New Roman" panose="02020603050405020304" pitchFamily="18" charset="0"/>
              </a:rPr>
              <a:t>Religious freedom was still forbidden and the principal salvation through Jesus rather than by works was gradually lost again.</a:t>
            </a:r>
          </a:p>
        </p:txBody>
      </p:sp>
      <p:pic>
        <p:nvPicPr>
          <p:cNvPr id="4" name="Picture 2">
            <a:extLst>
              <a:ext uri="{FF2B5EF4-FFF2-40B4-BE49-F238E27FC236}">
                <a16:creationId xmlns:a16="http://schemas.microsoft.com/office/drawing/2014/main" id="{AB43C048-55B6-4709-A64E-FD99725F3FB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87255" y="0"/>
            <a:ext cx="39004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856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BD1EDF-71AD-6245-BE8F-6F6B4C570728}"/>
              </a:ext>
            </a:extLst>
          </p:cNvPr>
          <p:cNvSpPr>
            <a:spLocks noGrp="1"/>
          </p:cNvSpPr>
          <p:nvPr>
            <p:ph type="title"/>
          </p:nvPr>
        </p:nvSpPr>
        <p:spPr>
          <a:xfrm>
            <a:off x="572493" y="238539"/>
            <a:ext cx="11018520" cy="1434415"/>
          </a:xfrm>
        </p:spPr>
        <p:txBody>
          <a:bodyPr anchor="b">
            <a:normAutofit/>
          </a:bodyPr>
          <a:lstStyle/>
          <a:p>
            <a:r>
              <a:rPr lang="en-US" sz="5400" dirty="0"/>
              <a:t>The Wesley Brothers</a:t>
            </a:r>
            <a:endParaRPr lang="en-AU" sz="5400" dirty="0"/>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C8028CD-4A63-CDA8-C5ED-E0D7E0473B7D}"/>
              </a:ext>
            </a:extLst>
          </p:cNvPr>
          <p:cNvSpPr>
            <a:spLocks noGrp="1"/>
          </p:cNvSpPr>
          <p:nvPr>
            <p:ph idx="1"/>
          </p:nvPr>
        </p:nvSpPr>
        <p:spPr>
          <a:xfrm>
            <a:off x="572493" y="2071316"/>
            <a:ext cx="6713552" cy="4119172"/>
          </a:xfrm>
        </p:spPr>
        <p:txBody>
          <a:bodyPr anchor="t">
            <a:normAutofit/>
          </a:bodyPr>
          <a:lstStyle/>
          <a:p>
            <a:pPr marL="0" indent="0">
              <a:buNone/>
            </a:pPr>
            <a:r>
              <a:rPr lang="en-US" sz="2200" dirty="0">
                <a:effectLst/>
                <a:latin typeface="Century Gothic" panose="020B0502020202020204" pitchFamily="34" charset="0"/>
                <a:ea typeface="Times New Roman" panose="02020603050405020304" pitchFamily="18" charset="0"/>
                <a:cs typeface="Times New Roman" panose="02020603050405020304" pitchFamily="18" charset="0"/>
              </a:rPr>
              <a:t>John and Charles Wesley were born in the early 1700's; they found the truth when they experienced a violent storm on a ship and saw the peace of a group of Moravians – a church founded on the teachings of John Huss.  </a:t>
            </a:r>
          </a:p>
          <a:p>
            <a:pPr marL="0" indent="0">
              <a:buNone/>
            </a:pPr>
            <a:r>
              <a:rPr lang="en-US" sz="2200" dirty="0">
                <a:effectLst/>
                <a:latin typeface="Century Gothic" panose="020B0502020202020204" pitchFamily="34" charset="0"/>
                <a:ea typeface="Times New Roman" panose="02020603050405020304" pitchFamily="18" charset="0"/>
                <a:cs typeface="Times New Roman" panose="02020603050405020304" pitchFamily="18" charset="0"/>
              </a:rPr>
              <a:t>For years they had been working to earn God's salvation; now, after much study, they </a:t>
            </a:r>
            <a:r>
              <a:rPr lang="en-US" sz="2200" dirty="0" err="1">
                <a:effectLst/>
                <a:latin typeface="Century Gothic" panose="020B0502020202020204" pitchFamily="34" charset="0"/>
                <a:ea typeface="Times New Roman" panose="02020603050405020304" pitchFamily="18" charset="0"/>
                <a:cs typeface="Times New Roman" panose="02020603050405020304" pitchFamily="18" charset="0"/>
              </a:rPr>
              <a:t>realised</a:t>
            </a:r>
            <a:r>
              <a:rPr lang="en-US" sz="2200" dirty="0">
                <a:effectLst/>
                <a:latin typeface="Century Gothic" panose="020B0502020202020204" pitchFamily="34" charset="0"/>
                <a:ea typeface="Times New Roman" panose="02020603050405020304" pitchFamily="18" charset="0"/>
                <a:cs typeface="Times New Roman" panose="02020603050405020304" pitchFamily="18" charset="0"/>
              </a:rPr>
              <a:t> that they had salvation through Jesus as a gift of God. </a:t>
            </a:r>
          </a:p>
          <a:p>
            <a:pPr marL="0" indent="0">
              <a:buNone/>
            </a:pPr>
            <a:r>
              <a:rPr lang="en-AU" sz="2400" dirty="0">
                <a:effectLst/>
                <a:latin typeface="Century Gothic" panose="020B0502020202020204" pitchFamily="34" charset="0"/>
                <a:ea typeface="Times New Roman" panose="02020603050405020304" pitchFamily="18" charset="0"/>
                <a:cs typeface="Times New Roman" panose="02020603050405020304" pitchFamily="18" charset="0"/>
              </a:rPr>
              <a:t>They spent the rest of their lives sharing this truth with the people of England.</a:t>
            </a:r>
            <a:endParaRPr lang="en-AU" sz="2200" baseline="-250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2054" name="Picture 6">
            <a:extLst>
              <a:ext uri="{FF2B5EF4-FFF2-40B4-BE49-F238E27FC236}">
                <a16:creationId xmlns:a16="http://schemas.microsoft.com/office/drawing/2014/main" id="{A313089F-0295-80EE-91B5-8618E7F3C89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09999" y="1969742"/>
            <a:ext cx="2413773" cy="318842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33F41290-BFAF-A733-B879-69B50C14CAF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44980" y="1951454"/>
            <a:ext cx="2399839" cy="3206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782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CACA9-ED8C-1FC3-8C02-DA6138CFC78C}"/>
              </a:ext>
            </a:extLst>
          </p:cNvPr>
          <p:cNvSpPr>
            <a:spLocks noGrp="1"/>
          </p:cNvSpPr>
          <p:nvPr>
            <p:ph type="title"/>
          </p:nvPr>
        </p:nvSpPr>
        <p:spPr/>
        <p:txBody>
          <a:bodyPr/>
          <a:lstStyle/>
          <a:p>
            <a:r>
              <a:rPr lang="en-US" dirty="0"/>
              <a:t>The Book of Daniel</a:t>
            </a:r>
            <a:endParaRPr lang="en-AU" dirty="0"/>
          </a:p>
        </p:txBody>
      </p:sp>
      <mc:AlternateContent xmlns:mc="http://schemas.openxmlformats.org/markup-compatibility/2006">
        <mc:Choice xmlns:am3d="http://schemas.microsoft.com/office/drawing/2017/model3d" Requires="am3d">
          <p:graphicFrame>
            <p:nvGraphicFramePr>
              <p:cNvPr id="16" name="Tree" descr="Apple Tree">
                <a:extLst>
                  <a:ext uri="{FF2B5EF4-FFF2-40B4-BE49-F238E27FC236}">
                    <a16:creationId xmlns:a16="http://schemas.microsoft.com/office/drawing/2014/main" id="{A16A726B-190E-0303-B667-15E15A61B034}"/>
                  </a:ext>
                </a:extLst>
              </p:cNvPr>
              <p:cNvGraphicFramePr>
                <a:graphicFrameLocks noChangeAspect="1"/>
              </p:cNvGraphicFramePr>
              <p:nvPr>
                <p:extLst>
                  <p:ext uri="{D42A27DB-BD31-4B8C-83A1-F6EECF244321}">
                    <p14:modId xmlns:p14="http://schemas.microsoft.com/office/powerpoint/2010/main" val="912611826"/>
                  </p:ext>
                </p:extLst>
              </p:nvPr>
            </p:nvGraphicFramePr>
            <p:xfrm>
              <a:off x="6142128" y="1209675"/>
              <a:ext cx="5629915" cy="4187375"/>
            </p:xfrm>
            <a:graphic>
              <a:graphicData uri="http://schemas.microsoft.com/office/drawing/2017/model3d">
                <am3d:model3d r:embed="rId3">
                  <am3d:spPr>
                    <a:xfrm>
                      <a:off x="0" y="0"/>
                      <a:ext cx="5629915" cy="4187375"/>
                    </a:xfrm>
                    <a:prstGeom prst="rect">
                      <a:avLst/>
                    </a:prstGeom>
                  </am3d:spPr>
                  <am3d:camera>
                    <am3d:pos x="0" y="0" z="71646012"/>
                    <am3d:up dx="0" dy="36000000" dz="0"/>
                    <am3d:lookAt x="0" y="0" z="0"/>
                    <am3d:perspective fov="2700000"/>
                  </am3d:camera>
                  <am3d:trans>
                    <am3d:meterPerModelUnit n="1639902" d="1000000"/>
                    <am3d:preTrans dx="71812" dy="-12745545" dz="1511713"/>
                    <am3d:scale>
                      <am3d:sx n="1000000" d="1000000"/>
                      <am3d:sy n="1000000" d="1000000"/>
                      <am3d:sz n="1000000" d="1000000"/>
                    </am3d:scale>
                    <am3d:rot/>
                    <am3d:postTrans dx="0" dy="0" dz="0"/>
                  </am3d:trans>
                  <am3d:raster rName="Office3DRenderer" rVer="16.0.8326">
                    <am3d:blip r:embed="rId4"/>
                  </am3d:raster>
                  <am3d:objViewport viewportSz="903591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Tree" descr="Apple Tree">
                <a:extLst>
                  <a:ext uri="{FF2B5EF4-FFF2-40B4-BE49-F238E27FC236}">
                    <a16:creationId xmlns:a16="http://schemas.microsoft.com/office/drawing/2014/main" id="{A16A726B-190E-0303-B667-15E15A61B034}"/>
                  </a:ext>
                </a:extLst>
              </p:cNvPr>
              <p:cNvPicPr>
                <a:picLocks noGrp="1" noRot="1" noChangeAspect="1" noMove="1" noResize="1" noEditPoints="1" noAdjustHandles="1" noChangeArrowheads="1" noChangeShapeType="1" noCrop="1"/>
              </p:cNvPicPr>
              <p:nvPr/>
            </p:nvPicPr>
            <p:blipFill>
              <a:blip r:embed="rId4"/>
              <a:stretch>
                <a:fillRect/>
              </a:stretch>
            </p:blipFill>
            <p:spPr>
              <a:xfrm>
                <a:off x="6142128" y="1209675"/>
                <a:ext cx="5629915" cy="418737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7" name="Ram" descr="Ram">
                <a:extLst>
                  <a:ext uri="{FF2B5EF4-FFF2-40B4-BE49-F238E27FC236}">
                    <a16:creationId xmlns:a16="http://schemas.microsoft.com/office/drawing/2014/main" id="{82E23662-98C7-E8F1-328C-AC726BA940B1}"/>
                  </a:ext>
                </a:extLst>
              </p:cNvPr>
              <p:cNvGraphicFramePr>
                <a:graphicFrameLocks noChangeAspect="1"/>
              </p:cNvGraphicFramePr>
              <p:nvPr>
                <p:extLst>
                  <p:ext uri="{D42A27DB-BD31-4B8C-83A1-F6EECF244321}">
                    <p14:modId xmlns:p14="http://schemas.microsoft.com/office/powerpoint/2010/main" val="1757185870"/>
                  </p:ext>
                </p:extLst>
              </p:nvPr>
            </p:nvGraphicFramePr>
            <p:xfrm>
              <a:off x="7293856" y="1313567"/>
              <a:ext cx="3419536" cy="5307622"/>
            </p:xfrm>
            <a:graphic>
              <a:graphicData uri="http://schemas.microsoft.com/office/drawing/2017/model3d">
                <am3d:model3d r:embed="rId5">
                  <am3d:spPr>
                    <a:xfrm>
                      <a:off x="0" y="0"/>
                      <a:ext cx="3419536" cy="5307622"/>
                    </a:xfrm>
                    <a:prstGeom prst="rect">
                      <a:avLst/>
                    </a:prstGeom>
                  </am3d:spPr>
                  <am3d:camera>
                    <am3d:pos x="0" y="0" z="64165838"/>
                    <am3d:up dx="0" dy="36000000" dz="0"/>
                    <am3d:lookAt x="0" y="0" z="0"/>
                    <am3d:perspective fov="2700000"/>
                  </am3d:camera>
                  <am3d:trans>
                    <am3d:meterPerModelUnit n="53170370" d="1000000"/>
                    <am3d:preTrans dx="0" dy="-15701009" dz="0"/>
                    <am3d:scale>
                      <am3d:sx n="1000000" d="1000000"/>
                      <am3d:sy n="1000000" d="1000000"/>
                      <am3d:sz n="1000000" d="1000000"/>
                    </am3d:scale>
                    <am3d:rot ax="738271" ay="1131707" az="242010"/>
                    <am3d:postTrans dx="0" dy="0" dz="0"/>
                  </am3d:trans>
                  <am3d:raster rName="Office3DRenderer" rVer="16.0.8326">
                    <am3d:blip r:embed="rId6"/>
                  </am3d:raster>
                  <am3d:objViewport viewportSz="799290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Ram" descr="Ram">
                <a:extLst>
                  <a:ext uri="{FF2B5EF4-FFF2-40B4-BE49-F238E27FC236}">
                    <a16:creationId xmlns:a16="http://schemas.microsoft.com/office/drawing/2014/main" id="{82E23662-98C7-E8F1-328C-AC726BA940B1}"/>
                  </a:ext>
                </a:extLst>
              </p:cNvPr>
              <p:cNvPicPr>
                <a:picLocks noGrp="1" noRot="1" noChangeAspect="1" noMove="1" noResize="1" noEditPoints="1" noAdjustHandles="1" noChangeArrowheads="1" noChangeShapeType="1" noCrop="1"/>
              </p:cNvPicPr>
              <p:nvPr/>
            </p:nvPicPr>
            <p:blipFill>
              <a:blip r:embed="rId6"/>
              <a:stretch>
                <a:fillRect/>
              </a:stretch>
            </p:blipFill>
            <p:spPr>
              <a:xfrm>
                <a:off x="7293856" y="1313567"/>
                <a:ext cx="3419536" cy="5307622"/>
              </a:xfrm>
              <a:prstGeom prst="rect">
                <a:avLst/>
              </a:prstGeom>
            </p:spPr>
          </p:pic>
        </mc:Fallback>
      </mc:AlternateContent>
      <p:pic>
        <p:nvPicPr>
          <p:cNvPr id="11" name="Furnace" descr="A painting of a group of people&#10;&#10;Description automatically generated with low confidence">
            <a:extLst>
              <a:ext uri="{FF2B5EF4-FFF2-40B4-BE49-F238E27FC236}">
                <a16:creationId xmlns:a16="http://schemas.microsoft.com/office/drawing/2014/main" id="{5C76E975-8B77-C395-66BE-DDE1A01D3DD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281531" y="342997"/>
            <a:ext cx="5754247" cy="46719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Lions" descr="A person standing in front of a group of dogs&#10;&#10;Description automatically generated with medium confidence">
            <a:extLst>
              <a:ext uri="{FF2B5EF4-FFF2-40B4-BE49-F238E27FC236}">
                <a16:creationId xmlns:a16="http://schemas.microsoft.com/office/drawing/2014/main" id="{937CDEF9-5A09-E059-ED71-5A1418DC321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959951" y="476356"/>
            <a:ext cx="4805426" cy="59066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Food" descr="A picture containing text, person, standing, posing&#10;&#10;Description automatically generated">
            <a:extLst>
              <a:ext uri="{FF2B5EF4-FFF2-40B4-BE49-F238E27FC236}">
                <a16:creationId xmlns:a16="http://schemas.microsoft.com/office/drawing/2014/main" id="{384F3449-8E7F-F952-A854-354DB68522E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853561" y="321877"/>
            <a:ext cx="4991941" cy="6062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Writing" descr="A picture containing text, fabric, painting&#10;&#10;Description automatically generated">
            <a:extLst>
              <a:ext uri="{FF2B5EF4-FFF2-40B4-BE49-F238E27FC236}">
                <a16:creationId xmlns:a16="http://schemas.microsoft.com/office/drawing/2014/main" id="{91EA6F3F-29D6-23ED-3D2D-068FB3B1D79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281531" y="299947"/>
            <a:ext cx="5754247" cy="48665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Statue" descr="A picture containing indoor&#10;&#10;Description automatically generated">
            <a:extLst>
              <a:ext uri="{FF2B5EF4-FFF2-40B4-BE49-F238E27FC236}">
                <a16:creationId xmlns:a16="http://schemas.microsoft.com/office/drawing/2014/main" id="{CE7287EC-0613-394E-4A97-1E249071CE1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932490" y="0"/>
            <a:ext cx="1934308" cy="6858000"/>
          </a:xfrm>
          <a:prstGeom prst="rect">
            <a:avLst/>
          </a:prstGeom>
        </p:spPr>
      </p:pic>
      <p:sp>
        <p:nvSpPr>
          <p:cNvPr id="3" name="Content Placeholder 2">
            <a:extLst>
              <a:ext uri="{FF2B5EF4-FFF2-40B4-BE49-F238E27FC236}">
                <a16:creationId xmlns:a16="http://schemas.microsoft.com/office/drawing/2014/main" id="{F8661945-D24C-DF1C-008F-80DD3080B9C8}"/>
              </a:ext>
            </a:extLst>
          </p:cNvPr>
          <p:cNvSpPr>
            <a:spLocks noGrp="1"/>
          </p:cNvSpPr>
          <p:nvPr>
            <p:ph idx="1"/>
          </p:nvPr>
        </p:nvSpPr>
        <p:spPr/>
        <p:txBody>
          <a:bodyPr/>
          <a:lstStyle/>
          <a:p>
            <a:r>
              <a:rPr lang="en-US" dirty="0"/>
              <a:t>Daniel 1 – King's food</a:t>
            </a:r>
          </a:p>
          <a:p>
            <a:r>
              <a:rPr lang="en-US" dirty="0"/>
              <a:t>Daniel 2 – Dream of the statue</a:t>
            </a:r>
          </a:p>
          <a:p>
            <a:r>
              <a:rPr lang="en-US" dirty="0"/>
              <a:t>Daniel 3 – Golden statue and fiery furnace</a:t>
            </a:r>
          </a:p>
          <a:p>
            <a:r>
              <a:rPr lang="en-US" dirty="0"/>
              <a:t>Daniel 4 – Dream about the tree</a:t>
            </a:r>
          </a:p>
          <a:p>
            <a:r>
              <a:rPr lang="en-US" dirty="0"/>
              <a:t>Daniel 5 – Writing on the wall</a:t>
            </a:r>
          </a:p>
          <a:p>
            <a:r>
              <a:rPr lang="en-US" dirty="0"/>
              <a:t>Daniel 6 – Lion's den</a:t>
            </a:r>
          </a:p>
          <a:p>
            <a:r>
              <a:rPr lang="en-US" dirty="0"/>
              <a:t>Daniel 7 – Vision of the 4 beasts</a:t>
            </a:r>
          </a:p>
          <a:p>
            <a:r>
              <a:rPr lang="en-US" dirty="0"/>
              <a:t>Daniel 8 – Vision of the Ram and Goat</a:t>
            </a:r>
          </a:p>
        </p:txBody>
      </p:sp>
      <p:pic>
        <p:nvPicPr>
          <p:cNvPr id="15" name="Beasts" descr="A picture containing text&#10;&#10;Description automatically generated">
            <a:extLst>
              <a:ext uri="{FF2B5EF4-FFF2-40B4-BE49-F238E27FC236}">
                <a16:creationId xmlns:a16="http://schemas.microsoft.com/office/drawing/2014/main" id="{997D4BDB-9F00-DC6F-B82E-ED9B66BB3D9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50439" y="719166"/>
            <a:ext cx="11091122" cy="41852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5785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par>
                                <p:cTn id="17" presetID="10" presetClass="exit" presetSubtype="0" fill="hold" nodeType="with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left)">
                                      <p:cBhvr>
                                        <p:cTn id="28" dur="500"/>
                                        <p:tgtEl>
                                          <p:spTgt spid="3">
                                            <p:txEl>
                                              <p:pRg st="2" end="2"/>
                                            </p:txEl>
                                          </p:spTgt>
                                        </p:tgtEl>
                                      </p:cBhvr>
                                    </p:animEffect>
                                  </p:childTnLst>
                                </p:cTn>
                              </p:par>
                              <p:par>
                                <p:cTn id="29" presetID="10" presetClass="exit" presetSubtype="0" fill="hold" nodeType="with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wipe(left)">
                                      <p:cBhvr>
                                        <p:cTn id="40" dur="500"/>
                                        <p:tgtEl>
                                          <p:spTgt spid="3">
                                            <p:txEl>
                                              <p:pRg st="3" end="3"/>
                                            </p:txEl>
                                          </p:spTgt>
                                        </p:tgtEl>
                                      </p:cBhvr>
                                    </p:animEffect>
                                  </p:childTnLst>
                                </p:cTn>
                              </p:par>
                              <p:par>
                                <p:cTn id="41" presetID="10" presetClass="exit" presetSubtype="0" fill="hold" nodeType="with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
                                            <p:txEl>
                                              <p:pRg st="4" end="4"/>
                                            </p:txEl>
                                          </p:spTgt>
                                        </p:tgtEl>
                                        <p:attrNameLst>
                                          <p:attrName>style.visibility</p:attrName>
                                        </p:attrNameLst>
                                      </p:cBhvr>
                                      <p:to>
                                        <p:strVal val="visible"/>
                                      </p:to>
                                    </p:set>
                                    <p:animEffect transition="in" filter="wipe(left)">
                                      <p:cBhvr>
                                        <p:cTn id="52" dur="500"/>
                                        <p:tgtEl>
                                          <p:spTgt spid="3">
                                            <p:txEl>
                                              <p:pRg st="4" end="4"/>
                                            </p:txEl>
                                          </p:spTgt>
                                        </p:tgtEl>
                                      </p:cBhvr>
                                    </p:animEffect>
                                  </p:childTnLst>
                                </p:cTn>
                              </p:par>
                              <p:par>
                                <p:cTn id="53" presetID="10" presetClass="exit" presetSubtype="0" fill="hold" nodeType="withEffect">
                                  <p:stCondLst>
                                    <p:cond delay="0"/>
                                  </p:stCondLst>
                                  <p:childTnLst>
                                    <p:animEffect transition="out" filter="fade">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3">
                                            <p:txEl>
                                              <p:pRg st="5" end="5"/>
                                            </p:txEl>
                                          </p:spTgt>
                                        </p:tgtEl>
                                        <p:attrNameLst>
                                          <p:attrName>style.visibility</p:attrName>
                                        </p:attrNameLst>
                                      </p:cBhvr>
                                      <p:to>
                                        <p:strVal val="visible"/>
                                      </p:to>
                                    </p:set>
                                    <p:animEffect transition="in" filter="wipe(left)">
                                      <p:cBhvr>
                                        <p:cTn id="64" dur="500"/>
                                        <p:tgtEl>
                                          <p:spTgt spid="3">
                                            <p:txEl>
                                              <p:pRg st="5" end="5"/>
                                            </p:txEl>
                                          </p:spTgt>
                                        </p:tgtEl>
                                      </p:cBhvr>
                                    </p:animEffect>
                                  </p:childTnLst>
                                </p:cTn>
                              </p:par>
                              <p:par>
                                <p:cTn id="65" presetID="10" presetClass="exit" presetSubtype="0" fill="hold" nodeType="withEffect">
                                  <p:stCondLst>
                                    <p:cond delay="0"/>
                                  </p:stCondLst>
                                  <p:childTnLst>
                                    <p:animEffect transition="out" filter="fade">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3">
                                            <p:txEl>
                                              <p:pRg st="6" end="6"/>
                                            </p:txEl>
                                          </p:spTgt>
                                        </p:tgtEl>
                                        <p:attrNameLst>
                                          <p:attrName>style.visibility</p:attrName>
                                        </p:attrNameLst>
                                      </p:cBhvr>
                                      <p:to>
                                        <p:strVal val="visible"/>
                                      </p:to>
                                    </p:set>
                                    <p:animEffect transition="in" filter="wipe(left)">
                                      <p:cBhvr>
                                        <p:cTn id="76" dur="500"/>
                                        <p:tgtEl>
                                          <p:spTgt spid="3">
                                            <p:txEl>
                                              <p:pRg st="6" end="6"/>
                                            </p:txEl>
                                          </p:spTgt>
                                        </p:tgtEl>
                                      </p:cBhvr>
                                    </p:animEffect>
                                  </p:childTnLst>
                                </p:cTn>
                              </p:par>
                              <p:par>
                                <p:cTn id="77" presetID="10" presetClass="exit" presetSubtype="0" fill="hold" nodeType="withEffect">
                                  <p:stCondLst>
                                    <p:cond delay="0"/>
                                  </p:stCondLst>
                                  <p:childTnLst>
                                    <p:animEffect transition="out" filter="fade">
                                      <p:cBhvr>
                                        <p:cTn id="78" dur="500"/>
                                        <p:tgtEl>
                                          <p:spTgt spid="7"/>
                                        </p:tgtEl>
                                      </p:cBhvr>
                                    </p:animEffect>
                                    <p:set>
                                      <p:cBhvr>
                                        <p:cTn id="79" dur="1" fill="hold">
                                          <p:stCondLst>
                                            <p:cond delay="499"/>
                                          </p:stCondLst>
                                        </p:cTn>
                                        <p:tgtEl>
                                          <p:spTgt spid="7"/>
                                        </p:tgtEl>
                                        <p:attrNameLst>
                                          <p:attrName>style.visibility</p:attrName>
                                        </p:attrNameLst>
                                      </p:cBhvr>
                                      <p:to>
                                        <p:strVal val="hidden"/>
                                      </p:to>
                                    </p:se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500"/>
                                        <p:tgtEl>
                                          <p:spTgt spid="15"/>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3">
                                            <p:txEl>
                                              <p:pRg st="7" end="7"/>
                                            </p:txEl>
                                          </p:spTgt>
                                        </p:tgtEl>
                                        <p:attrNameLst>
                                          <p:attrName>style.visibility</p:attrName>
                                        </p:attrNameLst>
                                      </p:cBhvr>
                                      <p:to>
                                        <p:strVal val="visible"/>
                                      </p:to>
                                    </p:set>
                                    <p:animEffect transition="in" filter="wipe(left)">
                                      <p:cBhvr>
                                        <p:cTn id="88" dur="500"/>
                                        <p:tgtEl>
                                          <p:spTgt spid="3">
                                            <p:txEl>
                                              <p:pRg st="7" end="7"/>
                                            </p:txEl>
                                          </p:spTgt>
                                        </p:tgtEl>
                                      </p:cBhvr>
                                    </p:animEffect>
                                  </p:childTnLst>
                                </p:cTn>
                              </p:par>
                              <p:par>
                                <p:cTn id="89" presetID="10" presetClass="exit" presetSubtype="0" fill="hold" nodeType="withEffect">
                                  <p:stCondLst>
                                    <p:cond delay="0"/>
                                  </p:stCondLst>
                                  <p:childTnLst>
                                    <p:animEffect transition="out" filter="fade">
                                      <p:cBhvr>
                                        <p:cTn id="90" dur="500"/>
                                        <p:tgtEl>
                                          <p:spTgt spid="15"/>
                                        </p:tgtEl>
                                      </p:cBhvr>
                                    </p:animEffect>
                                    <p:set>
                                      <p:cBhvr>
                                        <p:cTn id="91" dur="1" fill="hold">
                                          <p:stCondLst>
                                            <p:cond delay="499"/>
                                          </p:stCondLst>
                                        </p:cTn>
                                        <p:tgtEl>
                                          <p:spTgt spid="15"/>
                                        </p:tgtEl>
                                        <p:attrNameLst>
                                          <p:attrName>style.visibility</p:attrName>
                                        </p:attrNameLst>
                                      </p:cBhvr>
                                      <p:to>
                                        <p:strVal val="hidden"/>
                                      </p:to>
                                    </p:set>
                                  </p:childTnLst>
                                </p:cTn>
                              </p:par>
                            </p:childTnLst>
                          </p:cTn>
                        </p:par>
                        <p:par>
                          <p:cTn id="92" fill="hold">
                            <p:stCondLst>
                              <p:cond delay="500"/>
                            </p:stCondLst>
                            <p:childTnLst>
                              <p:par>
                                <p:cTn id="93" presetID="10" presetClass="entr" presetSubtype="0" fill="hold" nodeType="after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BD1EDF-71AD-6245-BE8F-6F6B4C570728}"/>
              </a:ext>
            </a:extLst>
          </p:cNvPr>
          <p:cNvSpPr>
            <a:spLocks noGrp="1"/>
          </p:cNvSpPr>
          <p:nvPr>
            <p:ph type="title"/>
          </p:nvPr>
        </p:nvSpPr>
        <p:spPr>
          <a:xfrm>
            <a:off x="572493" y="238539"/>
            <a:ext cx="11018520" cy="1434415"/>
          </a:xfrm>
        </p:spPr>
        <p:txBody>
          <a:bodyPr anchor="b">
            <a:normAutofit/>
          </a:bodyPr>
          <a:lstStyle/>
          <a:p>
            <a:r>
              <a:rPr lang="en-US" sz="5400" dirty="0"/>
              <a:t>The Methodists</a:t>
            </a:r>
            <a:endParaRPr lang="en-AU" sz="5400" dirty="0"/>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C8028CD-4A63-CDA8-C5ED-E0D7E0473B7D}"/>
              </a:ext>
            </a:extLst>
          </p:cNvPr>
          <p:cNvSpPr>
            <a:spLocks noGrp="1"/>
          </p:cNvSpPr>
          <p:nvPr>
            <p:ph idx="1"/>
          </p:nvPr>
        </p:nvSpPr>
        <p:spPr>
          <a:xfrm>
            <a:off x="572493" y="2071316"/>
            <a:ext cx="6506733" cy="4119172"/>
          </a:xfrm>
        </p:spPr>
        <p:txBody>
          <a:bodyPr anchor="t">
            <a:normAutofit/>
          </a:bodyPr>
          <a:lstStyle/>
          <a:p>
            <a:pPr marL="0" indent="0">
              <a:buNone/>
            </a:pPr>
            <a:r>
              <a:rPr lang="en-US" sz="2200" dirty="0">
                <a:effectLst/>
                <a:latin typeface="Century Gothic" panose="020B0502020202020204" pitchFamily="34" charset="0"/>
                <a:ea typeface="Times New Roman" panose="02020603050405020304" pitchFamily="18" charset="0"/>
                <a:cs typeface="Times New Roman" panose="02020603050405020304" pitchFamily="18" charset="0"/>
              </a:rPr>
              <a:t>The Wesley brothers’ followers became known as the Methodists.  The life of the Methodists was not easy as they were often persecuted and beaten, and their property was damaged and stolen.  John Wesley wrote that God saved him from death several times: One time, a mob tried to push him over and trample him, but he did not fall; someone in the mob tried to hit him over the head with a large stick, but he kept missing.  At other times he was punched or hit with stones, but God worked miracles and he felt no pain at all!</a:t>
            </a:r>
          </a:p>
        </p:txBody>
      </p:sp>
      <p:pic>
        <p:nvPicPr>
          <p:cNvPr id="3074" name="Picture 2" descr="undefined">
            <a:extLst>
              <a:ext uri="{FF2B5EF4-FFF2-40B4-BE49-F238E27FC236}">
                <a16:creationId xmlns:a16="http://schemas.microsoft.com/office/drawing/2014/main" id="{911E96F1-329F-1073-49EA-6D091045A8D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79226" y="1911492"/>
            <a:ext cx="4953404" cy="4034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288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B0B6-3B98-37D5-559D-DA935F6B3D60}"/>
              </a:ext>
            </a:extLst>
          </p:cNvPr>
          <p:cNvSpPr>
            <a:spLocks noGrp="1"/>
          </p:cNvSpPr>
          <p:nvPr>
            <p:ph type="title"/>
          </p:nvPr>
        </p:nvSpPr>
        <p:spPr/>
        <p:txBody>
          <a:bodyPr/>
          <a:lstStyle/>
          <a:p>
            <a:r>
              <a:rPr lang="en-AU" dirty="0"/>
              <a:t>Daniel 9:1-3</a:t>
            </a:r>
            <a:r>
              <a:rPr lang="en-US" baseline="-25000" dirty="0"/>
              <a:t>NLT</a:t>
            </a:r>
            <a:endParaRPr lang="en-AU" dirty="0"/>
          </a:p>
        </p:txBody>
      </p:sp>
      <p:sp>
        <p:nvSpPr>
          <p:cNvPr id="3" name="Content Placeholder 2">
            <a:extLst>
              <a:ext uri="{FF2B5EF4-FFF2-40B4-BE49-F238E27FC236}">
                <a16:creationId xmlns:a16="http://schemas.microsoft.com/office/drawing/2014/main" id="{2551D4CE-AED5-DE17-8F02-F68D57F27FC2}"/>
              </a:ext>
            </a:extLst>
          </p:cNvPr>
          <p:cNvSpPr>
            <a:spLocks noGrp="1"/>
          </p:cNvSpPr>
          <p:nvPr>
            <p:ph idx="1"/>
          </p:nvPr>
        </p:nvSpPr>
        <p:spPr>
          <a:xfrm>
            <a:off x="838200" y="1566041"/>
            <a:ext cx="11122572" cy="5083334"/>
          </a:xfrm>
        </p:spPr>
        <p:txBody>
          <a:bodyPr>
            <a:normAutofit/>
          </a:bodyPr>
          <a:lstStyle/>
          <a:p>
            <a:r>
              <a:rPr lang="en-US" sz="3600" dirty="0"/>
              <a:t>It was the first year of the reign of Darius the Mede, the son of Ahasuerus, who became king of the Babylonians. </a:t>
            </a:r>
          </a:p>
          <a:p>
            <a:r>
              <a:rPr lang="en-US" sz="3600" dirty="0"/>
              <a:t>During the first year of his reign, I, Daniel, learned from reading the word of the LORD, as revealed to Jeremiah the prophet, that Jerusalem must lie desolate for seventy years.</a:t>
            </a:r>
          </a:p>
          <a:p>
            <a:r>
              <a:rPr lang="en-US" sz="3600" dirty="0"/>
              <a:t>So I turned to the Lord God and pleaded with Him in prayer and fasting. I also wore rough burlap and sprinkled myself with ashes.</a:t>
            </a:r>
            <a:endParaRPr lang="en-AU" sz="3600" dirty="0"/>
          </a:p>
        </p:txBody>
      </p:sp>
    </p:spTree>
    <p:extLst>
      <p:ext uri="{BB962C8B-B14F-4D97-AF65-F5344CB8AC3E}">
        <p14:creationId xmlns:p14="http://schemas.microsoft.com/office/powerpoint/2010/main" val="406921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B6D74-3E67-D200-16B3-5F3A3941D458}"/>
              </a:ext>
            </a:extLst>
          </p:cNvPr>
          <p:cNvSpPr>
            <a:spLocks noGrp="1"/>
          </p:cNvSpPr>
          <p:nvPr>
            <p:ph type="title"/>
          </p:nvPr>
        </p:nvSpPr>
        <p:spPr>
          <a:xfrm>
            <a:off x="838200" y="0"/>
            <a:ext cx="10515600" cy="1325563"/>
          </a:xfrm>
        </p:spPr>
        <p:txBody>
          <a:bodyPr/>
          <a:lstStyle/>
          <a:p>
            <a:r>
              <a:rPr lang="en-US" dirty="0"/>
              <a:t>Daniel 9:24</a:t>
            </a:r>
            <a:r>
              <a:rPr lang="en-US" baseline="-25000" dirty="0"/>
              <a:t>NLT</a:t>
            </a:r>
            <a:endParaRPr lang="en-AU" baseline="-25000" dirty="0"/>
          </a:p>
        </p:txBody>
      </p:sp>
      <p:sp>
        <p:nvSpPr>
          <p:cNvPr id="3" name="Content Placeholder 2">
            <a:extLst>
              <a:ext uri="{FF2B5EF4-FFF2-40B4-BE49-F238E27FC236}">
                <a16:creationId xmlns:a16="http://schemas.microsoft.com/office/drawing/2014/main" id="{5A952CC1-54F9-0E4C-EAF5-ADD3F44DF443}"/>
              </a:ext>
            </a:extLst>
          </p:cNvPr>
          <p:cNvSpPr>
            <a:spLocks noGrp="1"/>
          </p:cNvSpPr>
          <p:nvPr>
            <p:ph idx="1"/>
          </p:nvPr>
        </p:nvSpPr>
        <p:spPr>
          <a:xfrm>
            <a:off x="378371" y="1074792"/>
            <a:ext cx="11813629" cy="4758065"/>
          </a:xfrm>
        </p:spPr>
        <p:txBody>
          <a:bodyPr>
            <a:noAutofit/>
          </a:bodyPr>
          <a:lstStyle/>
          <a:p>
            <a:pPr>
              <a:spcBef>
                <a:spcPts val="0"/>
              </a:spcBef>
            </a:pPr>
            <a:r>
              <a:rPr lang="en-US" sz="3600" dirty="0"/>
              <a:t>A period of seventy sets of seven has been decreed for your people and your holy city to:</a:t>
            </a:r>
          </a:p>
          <a:p>
            <a:pPr>
              <a:spcBef>
                <a:spcPts val="0"/>
              </a:spcBef>
            </a:pPr>
            <a:r>
              <a:rPr lang="en-US" sz="3600" dirty="0"/>
              <a:t>Finish their rebellion</a:t>
            </a:r>
          </a:p>
          <a:p>
            <a:pPr>
              <a:spcBef>
                <a:spcPts val="0"/>
              </a:spcBef>
            </a:pPr>
            <a:r>
              <a:rPr lang="en-US" sz="3600" dirty="0"/>
              <a:t>To put an end to their sin, </a:t>
            </a:r>
          </a:p>
          <a:p>
            <a:pPr>
              <a:spcBef>
                <a:spcPts val="0"/>
              </a:spcBef>
            </a:pPr>
            <a:r>
              <a:rPr lang="en-US" sz="3600" dirty="0"/>
              <a:t>To atone for their guilt, </a:t>
            </a:r>
          </a:p>
          <a:p>
            <a:pPr>
              <a:spcBef>
                <a:spcPts val="0"/>
              </a:spcBef>
            </a:pPr>
            <a:r>
              <a:rPr lang="en-US" sz="3600" dirty="0"/>
              <a:t>To bring in everlasting righteousness, </a:t>
            </a:r>
          </a:p>
          <a:p>
            <a:pPr>
              <a:spcBef>
                <a:spcPts val="0"/>
              </a:spcBef>
            </a:pPr>
            <a:r>
              <a:rPr lang="en-US" sz="3600" dirty="0"/>
              <a:t>To confirm the prophetic vision, </a:t>
            </a:r>
          </a:p>
          <a:p>
            <a:pPr>
              <a:spcBef>
                <a:spcPts val="0"/>
              </a:spcBef>
            </a:pPr>
            <a:r>
              <a:rPr lang="en-US" sz="3600" dirty="0"/>
              <a:t>And to anoint the Most Holy Place.</a:t>
            </a:r>
            <a:endParaRPr lang="en-AU" sz="3600" dirty="0"/>
          </a:p>
        </p:txBody>
      </p:sp>
      <p:sp>
        <p:nvSpPr>
          <p:cNvPr id="4" name="TextBox 3">
            <a:extLst>
              <a:ext uri="{FF2B5EF4-FFF2-40B4-BE49-F238E27FC236}">
                <a16:creationId xmlns:a16="http://schemas.microsoft.com/office/drawing/2014/main" id="{EF6CFB89-8AFE-5E3D-6CD1-832DBCEF4CAB}"/>
              </a:ext>
            </a:extLst>
          </p:cNvPr>
          <p:cNvSpPr txBox="1"/>
          <p:nvPr/>
        </p:nvSpPr>
        <p:spPr>
          <a:xfrm>
            <a:off x="1119351" y="6046200"/>
            <a:ext cx="977462" cy="646331"/>
          </a:xfrm>
          <a:prstGeom prst="rect">
            <a:avLst/>
          </a:prstGeom>
          <a:noFill/>
        </p:spPr>
        <p:txBody>
          <a:bodyPr wrap="square" rtlCol="0">
            <a:spAutoFit/>
          </a:bodyPr>
          <a:lstStyle/>
          <a:p>
            <a:r>
              <a:rPr lang="en-AU" sz="3600" i="1" dirty="0"/>
              <a:t>70 x </a:t>
            </a:r>
            <a:endParaRPr lang="en-AU" i="1" dirty="0"/>
          </a:p>
        </p:txBody>
      </p:sp>
      <p:sp>
        <p:nvSpPr>
          <p:cNvPr id="5" name="Rectangle 4">
            <a:extLst>
              <a:ext uri="{FF2B5EF4-FFF2-40B4-BE49-F238E27FC236}">
                <a16:creationId xmlns:a16="http://schemas.microsoft.com/office/drawing/2014/main" id="{94B4C0FF-8FB1-E841-8071-8DE337846EEB}"/>
              </a:ext>
            </a:extLst>
          </p:cNvPr>
          <p:cNvSpPr/>
          <p:nvPr/>
        </p:nvSpPr>
        <p:spPr>
          <a:xfrm>
            <a:off x="2096813" y="6118595"/>
            <a:ext cx="1986455" cy="630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000" i="1" dirty="0"/>
              <a:t>7</a:t>
            </a:r>
          </a:p>
        </p:txBody>
      </p:sp>
      <p:sp>
        <p:nvSpPr>
          <p:cNvPr id="6" name="TextBox 5">
            <a:extLst>
              <a:ext uri="{FF2B5EF4-FFF2-40B4-BE49-F238E27FC236}">
                <a16:creationId xmlns:a16="http://schemas.microsoft.com/office/drawing/2014/main" id="{BED256A5-D1B8-9E45-9ABF-B5BB8C94DDC4}"/>
              </a:ext>
            </a:extLst>
          </p:cNvPr>
          <p:cNvSpPr txBox="1"/>
          <p:nvPr/>
        </p:nvSpPr>
        <p:spPr>
          <a:xfrm>
            <a:off x="4141076" y="6118595"/>
            <a:ext cx="3400098" cy="523220"/>
          </a:xfrm>
          <a:prstGeom prst="rect">
            <a:avLst/>
          </a:prstGeom>
          <a:noFill/>
        </p:spPr>
        <p:txBody>
          <a:bodyPr wrap="square" rtlCol="0">
            <a:spAutoFit/>
          </a:bodyPr>
          <a:lstStyle/>
          <a:p>
            <a:r>
              <a:rPr lang="en-AU" sz="2800" i="1" dirty="0"/>
              <a:t>For people &amp; Holy City</a:t>
            </a:r>
          </a:p>
        </p:txBody>
      </p:sp>
      <p:cxnSp>
        <p:nvCxnSpPr>
          <p:cNvPr id="8" name="Straight Connector 7">
            <a:extLst>
              <a:ext uri="{FF2B5EF4-FFF2-40B4-BE49-F238E27FC236}">
                <a16:creationId xmlns:a16="http://schemas.microsoft.com/office/drawing/2014/main" id="{52F39F2A-A314-11EB-4ADE-0573536377A1}"/>
              </a:ext>
            </a:extLst>
          </p:cNvPr>
          <p:cNvCxnSpPr/>
          <p:nvPr/>
        </p:nvCxnSpPr>
        <p:spPr>
          <a:xfrm>
            <a:off x="525517" y="5989515"/>
            <a:ext cx="11088414" cy="56685"/>
          </a:xfrm>
          <a:prstGeom prst="line">
            <a:avLst/>
          </a:prstGeom>
          <a:ln w="41275">
            <a:solidFill>
              <a:schemeClr val="tx1"/>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195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childTnLst>
                          </p:cTn>
                        </p:par>
                        <p:par>
                          <p:cTn id="51" fill="hold">
                            <p:stCondLst>
                              <p:cond delay="1500"/>
                            </p:stCondLst>
                            <p:childTnLst>
                              <p:par>
                                <p:cTn id="52" presetID="10" presetClass="entr" presetSubtype="0" fill="hold" grpId="0"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B6D74-3E67-D200-16B3-5F3A3941D458}"/>
              </a:ext>
            </a:extLst>
          </p:cNvPr>
          <p:cNvSpPr>
            <a:spLocks noGrp="1"/>
          </p:cNvSpPr>
          <p:nvPr>
            <p:ph type="title"/>
          </p:nvPr>
        </p:nvSpPr>
        <p:spPr>
          <a:xfrm>
            <a:off x="838200" y="25770"/>
            <a:ext cx="10515600" cy="1325563"/>
          </a:xfrm>
        </p:spPr>
        <p:txBody>
          <a:bodyPr/>
          <a:lstStyle/>
          <a:p>
            <a:r>
              <a:rPr lang="en-US" dirty="0"/>
              <a:t>Daniel 9:25</a:t>
            </a:r>
            <a:r>
              <a:rPr lang="en-US" baseline="-25000" dirty="0"/>
              <a:t>NLT</a:t>
            </a:r>
            <a:endParaRPr lang="en-AU" dirty="0"/>
          </a:p>
        </p:txBody>
      </p:sp>
      <p:sp>
        <p:nvSpPr>
          <p:cNvPr id="3" name="Content Placeholder 2">
            <a:extLst>
              <a:ext uri="{FF2B5EF4-FFF2-40B4-BE49-F238E27FC236}">
                <a16:creationId xmlns:a16="http://schemas.microsoft.com/office/drawing/2014/main" id="{5A952CC1-54F9-0E4C-EAF5-ADD3F44DF443}"/>
              </a:ext>
            </a:extLst>
          </p:cNvPr>
          <p:cNvSpPr>
            <a:spLocks noGrp="1"/>
          </p:cNvSpPr>
          <p:nvPr>
            <p:ph idx="1"/>
          </p:nvPr>
        </p:nvSpPr>
        <p:spPr>
          <a:xfrm>
            <a:off x="378372" y="1100562"/>
            <a:ext cx="11813628" cy="3559159"/>
          </a:xfrm>
        </p:spPr>
        <p:txBody>
          <a:bodyPr>
            <a:noAutofit/>
          </a:bodyPr>
          <a:lstStyle/>
          <a:p>
            <a:pPr>
              <a:spcBef>
                <a:spcPts val="0"/>
              </a:spcBef>
            </a:pPr>
            <a:r>
              <a:rPr lang="en-US" sz="3600" dirty="0"/>
              <a:t>Now listen and understand! </a:t>
            </a:r>
          </a:p>
          <a:p>
            <a:pPr>
              <a:spcBef>
                <a:spcPts val="0"/>
              </a:spcBef>
            </a:pPr>
            <a:r>
              <a:rPr lang="en-US" sz="3600" dirty="0"/>
              <a:t>Seven sets of seven </a:t>
            </a:r>
          </a:p>
          <a:p>
            <a:pPr>
              <a:spcBef>
                <a:spcPts val="0"/>
              </a:spcBef>
            </a:pPr>
            <a:r>
              <a:rPr lang="en-US" sz="3600" dirty="0"/>
              <a:t>Plus sixty-two sets of seven will pass:</a:t>
            </a:r>
          </a:p>
          <a:p>
            <a:pPr lvl="1">
              <a:spcBef>
                <a:spcPts val="0"/>
              </a:spcBef>
            </a:pPr>
            <a:r>
              <a:rPr lang="en-US" sz="3200" dirty="0"/>
              <a:t>From the time the command is given to rebuild Jerusalem </a:t>
            </a:r>
          </a:p>
          <a:p>
            <a:pPr lvl="1">
              <a:spcBef>
                <a:spcPts val="0"/>
              </a:spcBef>
            </a:pPr>
            <a:r>
              <a:rPr lang="en-US" sz="3200" dirty="0"/>
              <a:t>Until a ruler—the Anointed One—comes. </a:t>
            </a:r>
          </a:p>
          <a:p>
            <a:pPr>
              <a:spcBef>
                <a:spcPts val="0"/>
              </a:spcBef>
            </a:pPr>
            <a:r>
              <a:rPr lang="en-US" sz="3600" dirty="0"/>
              <a:t>Jerusalem will be rebuilt with streets and strong defenses, despite the perilous times.</a:t>
            </a:r>
          </a:p>
        </p:txBody>
      </p:sp>
      <p:sp>
        <p:nvSpPr>
          <p:cNvPr id="4" name="TextBox 3">
            <a:extLst>
              <a:ext uri="{FF2B5EF4-FFF2-40B4-BE49-F238E27FC236}">
                <a16:creationId xmlns:a16="http://schemas.microsoft.com/office/drawing/2014/main" id="{EF6CFB89-8AFE-5E3D-6CD1-832DBCEF4CAB}"/>
              </a:ext>
            </a:extLst>
          </p:cNvPr>
          <p:cNvSpPr txBox="1"/>
          <p:nvPr/>
        </p:nvSpPr>
        <p:spPr>
          <a:xfrm>
            <a:off x="602003" y="5205186"/>
            <a:ext cx="728441" cy="646331"/>
          </a:xfrm>
          <a:prstGeom prst="rect">
            <a:avLst/>
          </a:prstGeom>
          <a:noFill/>
        </p:spPr>
        <p:txBody>
          <a:bodyPr wrap="square" rtlCol="0">
            <a:spAutoFit/>
          </a:bodyPr>
          <a:lstStyle/>
          <a:p>
            <a:r>
              <a:rPr lang="en-AU" sz="3600" i="1" dirty="0"/>
              <a:t>7 x </a:t>
            </a:r>
            <a:endParaRPr lang="en-AU" i="1" dirty="0"/>
          </a:p>
        </p:txBody>
      </p:sp>
      <p:sp>
        <p:nvSpPr>
          <p:cNvPr id="5" name="Rectangle 4">
            <a:extLst>
              <a:ext uri="{FF2B5EF4-FFF2-40B4-BE49-F238E27FC236}">
                <a16:creationId xmlns:a16="http://schemas.microsoft.com/office/drawing/2014/main" id="{94B4C0FF-8FB1-E841-8071-8DE337846EEB}"/>
              </a:ext>
            </a:extLst>
          </p:cNvPr>
          <p:cNvSpPr/>
          <p:nvPr/>
        </p:nvSpPr>
        <p:spPr>
          <a:xfrm>
            <a:off x="1373339" y="5245077"/>
            <a:ext cx="1986455" cy="630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000" i="1" dirty="0"/>
              <a:t>7</a:t>
            </a:r>
          </a:p>
        </p:txBody>
      </p:sp>
      <p:sp>
        <p:nvSpPr>
          <p:cNvPr id="6" name="TextBox 5">
            <a:extLst>
              <a:ext uri="{FF2B5EF4-FFF2-40B4-BE49-F238E27FC236}">
                <a16:creationId xmlns:a16="http://schemas.microsoft.com/office/drawing/2014/main" id="{A60B7813-8964-F283-DF5A-5F5A4F69FECD}"/>
              </a:ext>
            </a:extLst>
          </p:cNvPr>
          <p:cNvSpPr txBox="1"/>
          <p:nvPr/>
        </p:nvSpPr>
        <p:spPr>
          <a:xfrm>
            <a:off x="5868291" y="5179898"/>
            <a:ext cx="977462" cy="646331"/>
          </a:xfrm>
          <a:prstGeom prst="rect">
            <a:avLst/>
          </a:prstGeom>
          <a:noFill/>
        </p:spPr>
        <p:txBody>
          <a:bodyPr wrap="square" rtlCol="0">
            <a:spAutoFit/>
          </a:bodyPr>
          <a:lstStyle/>
          <a:p>
            <a:r>
              <a:rPr lang="en-AU" sz="3600" i="1" dirty="0"/>
              <a:t>62 x </a:t>
            </a:r>
            <a:endParaRPr lang="en-AU" i="1" dirty="0"/>
          </a:p>
        </p:txBody>
      </p:sp>
      <p:sp>
        <p:nvSpPr>
          <p:cNvPr id="7" name="Rectangle 6">
            <a:extLst>
              <a:ext uri="{FF2B5EF4-FFF2-40B4-BE49-F238E27FC236}">
                <a16:creationId xmlns:a16="http://schemas.microsoft.com/office/drawing/2014/main" id="{3C9799E0-843D-B8A5-7F3A-C8C260A926F1}"/>
              </a:ext>
            </a:extLst>
          </p:cNvPr>
          <p:cNvSpPr/>
          <p:nvPr/>
        </p:nvSpPr>
        <p:spPr>
          <a:xfrm>
            <a:off x="6845753" y="5252293"/>
            <a:ext cx="1986455" cy="630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000" i="1" dirty="0"/>
              <a:t>7</a:t>
            </a:r>
          </a:p>
        </p:txBody>
      </p:sp>
      <p:sp>
        <p:nvSpPr>
          <p:cNvPr id="8" name="TextBox 7">
            <a:extLst>
              <a:ext uri="{FF2B5EF4-FFF2-40B4-BE49-F238E27FC236}">
                <a16:creationId xmlns:a16="http://schemas.microsoft.com/office/drawing/2014/main" id="{593A6B4B-7F20-0DB5-66B8-38DEAC2A883C}"/>
              </a:ext>
            </a:extLst>
          </p:cNvPr>
          <p:cNvSpPr txBox="1"/>
          <p:nvPr/>
        </p:nvSpPr>
        <p:spPr>
          <a:xfrm>
            <a:off x="5484663" y="5185468"/>
            <a:ext cx="977462" cy="646331"/>
          </a:xfrm>
          <a:prstGeom prst="rect">
            <a:avLst/>
          </a:prstGeom>
          <a:noFill/>
        </p:spPr>
        <p:txBody>
          <a:bodyPr wrap="square" rtlCol="0">
            <a:spAutoFit/>
          </a:bodyPr>
          <a:lstStyle/>
          <a:p>
            <a:r>
              <a:rPr lang="en-AU" sz="3600" i="1" dirty="0"/>
              <a:t>+</a:t>
            </a:r>
            <a:endParaRPr lang="en-AU" i="1" dirty="0"/>
          </a:p>
        </p:txBody>
      </p:sp>
      <p:sp>
        <p:nvSpPr>
          <p:cNvPr id="9" name="TextBox 8">
            <a:extLst>
              <a:ext uri="{FF2B5EF4-FFF2-40B4-BE49-F238E27FC236}">
                <a16:creationId xmlns:a16="http://schemas.microsoft.com/office/drawing/2014/main" id="{3848DE6F-28B0-DC76-16A5-70D809BF1695}"/>
              </a:ext>
            </a:extLst>
          </p:cNvPr>
          <p:cNvSpPr txBox="1"/>
          <p:nvPr/>
        </p:nvSpPr>
        <p:spPr>
          <a:xfrm>
            <a:off x="168167" y="4766322"/>
            <a:ext cx="2963917" cy="523220"/>
          </a:xfrm>
          <a:prstGeom prst="rect">
            <a:avLst/>
          </a:prstGeom>
          <a:noFill/>
        </p:spPr>
        <p:txBody>
          <a:bodyPr wrap="square" rtlCol="0">
            <a:spAutoFit/>
          </a:bodyPr>
          <a:lstStyle/>
          <a:p>
            <a:r>
              <a:rPr lang="en-AU" sz="2800" i="1" dirty="0"/>
              <a:t>Rebuild Jerusalem</a:t>
            </a:r>
            <a:endParaRPr lang="en-AU" sz="1400" i="1" dirty="0"/>
          </a:p>
        </p:txBody>
      </p:sp>
      <p:sp>
        <p:nvSpPr>
          <p:cNvPr id="10" name="TextBox 9">
            <a:extLst>
              <a:ext uri="{FF2B5EF4-FFF2-40B4-BE49-F238E27FC236}">
                <a16:creationId xmlns:a16="http://schemas.microsoft.com/office/drawing/2014/main" id="{E272277E-C509-BF09-3F02-14C4E54766BE}"/>
              </a:ext>
            </a:extLst>
          </p:cNvPr>
          <p:cNvSpPr txBox="1"/>
          <p:nvPr/>
        </p:nvSpPr>
        <p:spPr>
          <a:xfrm>
            <a:off x="8568819" y="4755002"/>
            <a:ext cx="2249842" cy="523220"/>
          </a:xfrm>
          <a:prstGeom prst="rect">
            <a:avLst/>
          </a:prstGeom>
          <a:noFill/>
        </p:spPr>
        <p:txBody>
          <a:bodyPr wrap="square" rtlCol="0">
            <a:spAutoFit/>
          </a:bodyPr>
          <a:lstStyle/>
          <a:p>
            <a:r>
              <a:rPr lang="en-AU" sz="2800" i="1" dirty="0"/>
              <a:t>Anointed One</a:t>
            </a:r>
            <a:endParaRPr lang="en-AU" sz="1400" i="1" dirty="0"/>
          </a:p>
        </p:txBody>
      </p:sp>
      <p:cxnSp>
        <p:nvCxnSpPr>
          <p:cNvPr id="15" name="Straight Connector 14">
            <a:extLst>
              <a:ext uri="{FF2B5EF4-FFF2-40B4-BE49-F238E27FC236}">
                <a16:creationId xmlns:a16="http://schemas.microsoft.com/office/drawing/2014/main" id="{1D072D04-1554-55E1-2B4E-2DE3B470AB2E}"/>
              </a:ext>
            </a:extLst>
          </p:cNvPr>
          <p:cNvCxnSpPr/>
          <p:nvPr/>
        </p:nvCxnSpPr>
        <p:spPr>
          <a:xfrm>
            <a:off x="525517" y="5989515"/>
            <a:ext cx="11088414" cy="56685"/>
          </a:xfrm>
          <a:prstGeom prst="line">
            <a:avLst/>
          </a:prstGeom>
          <a:ln w="41275">
            <a:solidFill>
              <a:schemeClr val="tx1"/>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ED49762-17C7-27B1-3855-A3AC6B97E595}"/>
              </a:ext>
            </a:extLst>
          </p:cNvPr>
          <p:cNvCxnSpPr>
            <a:cxnSpLocks/>
          </p:cNvCxnSpPr>
          <p:nvPr/>
        </p:nvCxnSpPr>
        <p:spPr>
          <a:xfrm>
            <a:off x="10650194" y="5245077"/>
            <a:ext cx="0" cy="788676"/>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19B23D8-8F2E-0301-5D96-46356D2CC759}"/>
              </a:ext>
            </a:extLst>
          </p:cNvPr>
          <p:cNvCxnSpPr>
            <a:cxnSpLocks/>
          </p:cNvCxnSpPr>
          <p:nvPr/>
        </p:nvCxnSpPr>
        <p:spPr>
          <a:xfrm>
            <a:off x="2977588" y="5027211"/>
            <a:ext cx="5591231" cy="21656"/>
          </a:xfrm>
          <a:prstGeom prst="straightConnector1">
            <a:avLst/>
          </a:prstGeom>
          <a:ln w="3175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E8F9D9E-ADB1-0065-FA8F-3112E3FD3B78}"/>
              </a:ext>
            </a:extLst>
          </p:cNvPr>
          <p:cNvCxnSpPr>
            <a:cxnSpLocks/>
          </p:cNvCxnSpPr>
          <p:nvPr/>
        </p:nvCxnSpPr>
        <p:spPr>
          <a:xfrm>
            <a:off x="525517" y="5200839"/>
            <a:ext cx="0" cy="788676"/>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AAEE017-D498-F3AF-1BF4-50B3619BF0C1}"/>
              </a:ext>
            </a:extLst>
          </p:cNvPr>
          <p:cNvSpPr txBox="1"/>
          <p:nvPr/>
        </p:nvSpPr>
        <p:spPr>
          <a:xfrm>
            <a:off x="1119351" y="6046200"/>
            <a:ext cx="977462" cy="646331"/>
          </a:xfrm>
          <a:prstGeom prst="rect">
            <a:avLst/>
          </a:prstGeom>
          <a:noFill/>
        </p:spPr>
        <p:txBody>
          <a:bodyPr wrap="square" rtlCol="0">
            <a:spAutoFit/>
          </a:bodyPr>
          <a:lstStyle/>
          <a:p>
            <a:r>
              <a:rPr lang="en-AU" sz="3600" i="1" dirty="0"/>
              <a:t>70 x </a:t>
            </a:r>
            <a:endParaRPr lang="en-AU" i="1" dirty="0"/>
          </a:p>
        </p:txBody>
      </p:sp>
      <p:sp>
        <p:nvSpPr>
          <p:cNvPr id="27" name="Rectangle 26">
            <a:extLst>
              <a:ext uri="{FF2B5EF4-FFF2-40B4-BE49-F238E27FC236}">
                <a16:creationId xmlns:a16="http://schemas.microsoft.com/office/drawing/2014/main" id="{35DD641D-E9D1-D21D-04D7-4F4B6003E7EE}"/>
              </a:ext>
            </a:extLst>
          </p:cNvPr>
          <p:cNvSpPr/>
          <p:nvPr/>
        </p:nvSpPr>
        <p:spPr>
          <a:xfrm>
            <a:off x="2096813" y="6118595"/>
            <a:ext cx="1986455" cy="630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000" i="1" dirty="0"/>
              <a:t>7</a:t>
            </a:r>
          </a:p>
        </p:txBody>
      </p:sp>
      <p:sp>
        <p:nvSpPr>
          <p:cNvPr id="28" name="TextBox 27">
            <a:extLst>
              <a:ext uri="{FF2B5EF4-FFF2-40B4-BE49-F238E27FC236}">
                <a16:creationId xmlns:a16="http://schemas.microsoft.com/office/drawing/2014/main" id="{968F14DE-DAB3-B256-D582-90CE1F82160F}"/>
              </a:ext>
            </a:extLst>
          </p:cNvPr>
          <p:cNvSpPr txBox="1"/>
          <p:nvPr/>
        </p:nvSpPr>
        <p:spPr>
          <a:xfrm>
            <a:off x="4141076" y="6118595"/>
            <a:ext cx="3400098" cy="523220"/>
          </a:xfrm>
          <a:prstGeom prst="rect">
            <a:avLst/>
          </a:prstGeom>
          <a:noFill/>
        </p:spPr>
        <p:txBody>
          <a:bodyPr wrap="square" rtlCol="0">
            <a:spAutoFit/>
          </a:bodyPr>
          <a:lstStyle/>
          <a:p>
            <a:r>
              <a:rPr lang="en-AU" sz="2800" i="1" dirty="0"/>
              <a:t>For people &amp; Holy City</a:t>
            </a:r>
          </a:p>
        </p:txBody>
      </p:sp>
    </p:spTree>
    <p:extLst>
      <p:ext uri="{BB962C8B-B14F-4D97-AF65-F5344CB8AC3E}">
        <p14:creationId xmlns:p14="http://schemas.microsoft.com/office/powerpoint/2010/main" val="384249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left)">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wipe(left)">
                                      <p:cBhvr>
                                        <p:cTn id="44" dur="500"/>
                                        <p:tgtEl>
                                          <p:spTgt spid="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childTnLst>
                          </p:cTn>
                        </p:par>
                        <p:par>
                          <p:cTn id="50" fill="hold">
                            <p:stCondLst>
                              <p:cond delay="500"/>
                            </p:stCondLst>
                            <p:childTnLst>
                              <p:par>
                                <p:cTn id="51" presetID="22" presetClass="entr" presetSubtype="1" fill="hold"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up)">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
                                            <p:txEl>
                                              <p:pRg st="4" end="4"/>
                                            </p:txEl>
                                          </p:spTgt>
                                        </p:tgtEl>
                                        <p:attrNameLst>
                                          <p:attrName>style.visibility</p:attrName>
                                        </p:attrNameLst>
                                      </p:cBhvr>
                                      <p:to>
                                        <p:strVal val="visible"/>
                                      </p:to>
                                    </p:set>
                                    <p:animEffect transition="in" filter="wipe(left)">
                                      <p:cBhvr>
                                        <p:cTn id="58" dur="500"/>
                                        <p:tgtEl>
                                          <p:spTgt spid="3">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left)">
                                      <p:cBhvr>
                                        <p:cTn id="63" dur="500"/>
                                        <p:tgtEl>
                                          <p:spTgt spid="21"/>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childTnLst>
                          </p:cTn>
                        </p:par>
                        <p:par>
                          <p:cTn id="68" fill="hold">
                            <p:stCondLst>
                              <p:cond delay="1000"/>
                            </p:stCondLst>
                            <p:childTnLst>
                              <p:par>
                                <p:cTn id="69" presetID="22" presetClass="entr" presetSubtype="1" fill="hold" nodeType="after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up)">
                                      <p:cBhvr>
                                        <p:cTn id="71" dur="5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3">
                                            <p:txEl>
                                              <p:pRg st="5" end="5"/>
                                            </p:txEl>
                                          </p:spTgt>
                                        </p:tgtEl>
                                        <p:attrNameLst>
                                          <p:attrName>style.visibility</p:attrName>
                                        </p:attrNameLst>
                                      </p:cBhvr>
                                      <p:to>
                                        <p:strVal val="visible"/>
                                      </p:to>
                                    </p:set>
                                    <p:animEffect transition="in" filter="wipe(left)">
                                      <p:cBhvr>
                                        <p:cTn id="7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animBg="1"/>
      <p:bldP spid="6" grpId="0"/>
      <p:bldP spid="7" grpId="0" animBg="1"/>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B6D74-3E67-D200-16B3-5F3A3941D458}"/>
              </a:ext>
            </a:extLst>
          </p:cNvPr>
          <p:cNvSpPr>
            <a:spLocks noGrp="1"/>
          </p:cNvSpPr>
          <p:nvPr>
            <p:ph type="title"/>
          </p:nvPr>
        </p:nvSpPr>
        <p:spPr>
          <a:xfrm>
            <a:off x="838200" y="0"/>
            <a:ext cx="10515600" cy="1325563"/>
          </a:xfrm>
        </p:spPr>
        <p:txBody>
          <a:bodyPr/>
          <a:lstStyle/>
          <a:p>
            <a:r>
              <a:rPr lang="en-US" dirty="0"/>
              <a:t>Daniel 9:26</a:t>
            </a:r>
            <a:r>
              <a:rPr lang="en-US" baseline="-25000" dirty="0"/>
              <a:t>NLT</a:t>
            </a:r>
            <a:endParaRPr lang="en-AU" dirty="0"/>
          </a:p>
        </p:txBody>
      </p:sp>
      <p:sp>
        <p:nvSpPr>
          <p:cNvPr id="3" name="Content Placeholder 2">
            <a:extLst>
              <a:ext uri="{FF2B5EF4-FFF2-40B4-BE49-F238E27FC236}">
                <a16:creationId xmlns:a16="http://schemas.microsoft.com/office/drawing/2014/main" id="{5A952CC1-54F9-0E4C-EAF5-ADD3F44DF443}"/>
              </a:ext>
            </a:extLst>
          </p:cNvPr>
          <p:cNvSpPr>
            <a:spLocks noGrp="1"/>
          </p:cNvSpPr>
          <p:nvPr>
            <p:ph idx="1"/>
          </p:nvPr>
        </p:nvSpPr>
        <p:spPr>
          <a:xfrm>
            <a:off x="378372" y="1074793"/>
            <a:ext cx="11813628" cy="3560270"/>
          </a:xfrm>
        </p:spPr>
        <p:txBody>
          <a:bodyPr>
            <a:noAutofit/>
          </a:bodyPr>
          <a:lstStyle/>
          <a:p>
            <a:pPr>
              <a:spcBef>
                <a:spcPts val="0"/>
              </a:spcBef>
            </a:pPr>
            <a:r>
              <a:rPr lang="en-US" sz="3600" dirty="0"/>
              <a:t>After this period of sixty-two sets of seven</a:t>
            </a:r>
          </a:p>
          <a:p>
            <a:pPr>
              <a:spcBef>
                <a:spcPts val="0"/>
              </a:spcBef>
            </a:pPr>
            <a:r>
              <a:rPr lang="en-US" sz="3600" dirty="0"/>
              <a:t>The Anointed One will be killed, appearing to have accomplished nothing, </a:t>
            </a:r>
          </a:p>
          <a:p>
            <a:pPr>
              <a:spcBef>
                <a:spcPts val="0"/>
              </a:spcBef>
            </a:pPr>
            <a:r>
              <a:rPr lang="en-US" sz="3600" dirty="0"/>
              <a:t>And a ruler will arise whose armies will destroy the city and the Temple. </a:t>
            </a:r>
          </a:p>
          <a:p>
            <a:pPr>
              <a:spcBef>
                <a:spcPts val="0"/>
              </a:spcBef>
            </a:pPr>
            <a:r>
              <a:rPr lang="en-US" sz="3600" dirty="0"/>
              <a:t>The end will come with a flood, and war and its miseries are decreed from that time to the very end. </a:t>
            </a:r>
          </a:p>
        </p:txBody>
      </p:sp>
      <p:sp>
        <p:nvSpPr>
          <p:cNvPr id="20" name="TextBox 19">
            <a:extLst>
              <a:ext uri="{FF2B5EF4-FFF2-40B4-BE49-F238E27FC236}">
                <a16:creationId xmlns:a16="http://schemas.microsoft.com/office/drawing/2014/main" id="{7F2F360E-4388-16DB-79B9-6FB94D6B9652}"/>
              </a:ext>
            </a:extLst>
          </p:cNvPr>
          <p:cNvSpPr txBox="1"/>
          <p:nvPr/>
        </p:nvSpPr>
        <p:spPr>
          <a:xfrm>
            <a:off x="602003" y="5205186"/>
            <a:ext cx="728441" cy="646331"/>
          </a:xfrm>
          <a:prstGeom prst="rect">
            <a:avLst/>
          </a:prstGeom>
          <a:noFill/>
        </p:spPr>
        <p:txBody>
          <a:bodyPr wrap="square" rtlCol="0">
            <a:spAutoFit/>
          </a:bodyPr>
          <a:lstStyle/>
          <a:p>
            <a:r>
              <a:rPr lang="en-AU" sz="3600" i="1" dirty="0"/>
              <a:t>7 x </a:t>
            </a:r>
            <a:endParaRPr lang="en-AU" i="1" dirty="0"/>
          </a:p>
        </p:txBody>
      </p:sp>
      <p:sp>
        <p:nvSpPr>
          <p:cNvPr id="21" name="Rectangle 20">
            <a:extLst>
              <a:ext uri="{FF2B5EF4-FFF2-40B4-BE49-F238E27FC236}">
                <a16:creationId xmlns:a16="http://schemas.microsoft.com/office/drawing/2014/main" id="{8801FAC4-5FAF-DAAB-14F3-1D224A146C8D}"/>
              </a:ext>
            </a:extLst>
          </p:cNvPr>
          <p:cNvSpPr/>
          <p:nvPr/>
        </p:nvSpPr>
        <p:spPr>
          <a:xfrm>
            <a:off x="1373339" y="5245077"/>
            <a:ext cx="1986455" cy="630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000" i="1" dirty="0"/>
              <a:t>7</a:t>
            </a:r>
          </a:p>
        </p:txBody>
      </p:sp>
      <p:sp>
        <p:nvSpPr>
          <p:cNvPr id="22" name="TextBox 21">
            <a:extLst>
              <a:ext uri="{FF2B5EF4-FFF2-40B4-BE49-F238E27FC236}">
                <a16:creationId xmlns:a16="http://schemas.microsoft.com/office/drawing/2014/main" id="{67920D25-7B54-8A2F-485E-B9363D0C1D68}"/>
              </a:ext>
            </a:extLst>
          </p:cNvPr>
          <p:cNvSpPr txBox="1"/>
          <p:nvPr/>
        </p:nvSpPr>
        <p:spPr>
          <a:xfrm>
            <a:off x="5868291" y="5179898"/>
            <a:ext cx="977462" cy="646331"/>
          </a:xfrm>
          <a:prstGeom prst="rect">
            <a:avLst/>
          </a:prstGeom>
          <a:noFill/>
        </p:spPr>
        <p:txBody>
          <a:bodyPr wrap="square" rtlCol="0">
            <a:spAutoFit/>
          </a:bodyPr>
          <a:lstStyle/>
          <a:p>
            <a:r>
              <a:rPr lang="en-AU" sz="3600" i="1" dirty="0"/>
              <a:t>62 x </a:t>
            </a:r>
            <a:endParaRPr lang="en-AU" i="1" dirty="0"/>
          </a:p>
        </p:txBody>
      </p:sp>
      <p:sp>
        <p:nvSpPr>
          <p:cNvPr id="23" name="Rectangle 22">
            <a:extLst>
              <a:ext uri="{FF2B5EF4-FFF2-40B4-BE49-F238E27FC236}">
                <a16:creationId xmlns:a16="http://schemas.microsoft.com/office/drawing/2014/main" id="{ED83F618-3067-B90A-5D31-A6C0CAC3BEFB}"/>
              </a:ext>
            </a:extLst>
          </p:cNvPr>
          <p:cNvSpPr/>
          <p:nvPr/>
        </p:nvSpPr>
        <p:spPr>
          <a:xfrm>
            <a:off x="6845753" y="5252293"/>
            <a:ext cx="1986455" cy="630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000" i="1" dirty="0"/>
              <a:t>7</a:t>
            </a:r>
          </a:p>
        </p:txBody>
      </p:sp>
      <p:sp>
        <p:nvSpPr>
          <p:cNvPr id="24" name="TextBox 23">
            <a:extLst>
              <a:ext uri="{FF2B5EF4-FFF2-40B4-BE49-F238E27FC236}">
                <a16:creationId xmlns:a16="http://schemas.microsoft.com/office/drawing/2014/main" id="{340138B4-2C11-6421-64A6-837BE053C428}"/>
              </a:ext>
            </a:extLst>
          </p:cNvPr>
          <p:cNvSpPr txBox="1"/>
          <p:nvPr/>
        </p:nvSpPr>
        <p:spPr>
          <a:xfrm>
            <a:off x="5484663" y="5185468"/>
            <a:ext cx="977462" cy="646331"/>
          </a:xfrm>
          <a:prstGeom prst="rect">
            <a:avLst/>
          </a:prstGeom>
          <a:noFill/>
        </p:spPr>
        <p:txBody>
          <a:bodyPr wrap="square" rtlCol="0">
            <a:spAutoFit/>
          </a:bodyPr>
          <a:lstStyle/>
          <a:p>
            <a:r>
              <a:rPr lang="en-AU" sz="3600" i="1" dirty="0"/>
              <a:t>+</a:t>
            </a:r>
            <a:endParaRPr lang="en-AU" i="1" dirty="0"/>
          </a:p>
        </p:txBody>
      </p:sp>
      <p:cxnSp>
        <p:nvCxnSpPr>
          <p:cNvPr id="28" name="Straight Connector 27">
            <a:extLst>
              <a:ext uri="{FF2B5EF4-FFF2-40B4-BE49-F238E27FC236}">
                <a16:creationId xmlns:a16="http://schemas.microsoft.com/office/drawing/2014/main" id="{D7B01C93-985B-E360-AEBD-6F82D781311E}"/>
              </a:ext>
            </a:extLst>
          </p:cNvPr>
          <p:cNvCxnSpPr/>
          <p:nvPr/>
        </p:nvCxnSpPr>
        <p:spPr>
          <a:xfrm>
            <a:off x="525517" y="5989515"/>
            <a:ext cx="11088414" cy="56685"/>
          </a:xfrm>
          <a:prstGeom prst="line">
            <a:avLst/>
          </a:prstGeom>
          <a:ln w="41275">
            <a:solidFill>
              <a:schemeClr val="tx1"/>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F499D62-65C6-B77F-759C-8E6B35613AEE}"/>
              </a:ext>
            </a:extLst>
          </p:cNvPr>
          <p:cNvCxnSpPr>
            <a:cxnSpLocks/>
          </p:cNvCxnSpPr>
          <p:nvPr/>
        </p:nvCxnSpPr>
        <p:spPr>
          <a:xfrm>
            <a:off x="525517" y="5200839"/>
            <a:ext cx="0" cy="788676"/>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C321786-36B2-7E6F-F7FF-C47B09803835}"/>
              </a:ext>
            </a:extLst>
          </p:cNvPr>
          <p:cNvSpPr txBox="1"/>
          <p:nvPr/>
        </p:nvSpPr>
        <p:spPr>
          <a:xfrm>
            <a:off x="1119351" y="6046200"/>
            <a:ext cx="977462" cy="646331"/>
          </a:xfrm>
          <a:prstGeom prst="rect">
            <a:avLst/>
          </a:prstGeom>
          <a:noFill/>
        </p:spPr>
        <p:txBody>
          <a:bodyPr wrap="square" rtlCol="0">
            <a:spAutoFit/>
          </a:bodyPr>
          <a:lstStyle/>
          <a:p>
            <a:r>
              <a:rPr lang="en-AU" sz="3600" i="1" dirty="0"/>
              <a:t>70 x </a:t>
            </a:r>
            <a:endParaRPr lang="en-AU" i="1" dirty="0"/>
          </a:p>
        </p:txBody>
      </p:sp>
      <p:sp>
        <p:nvSpPr>
          <p:cNvPr id="35" name="Rectangle 34">
            <a:extLst>
              <a:ext uri="{FF2B5EF4-FFF2-40B4-BE49-F238E27FC236}">
                <a16:creationId xmlns:a16="http://schemas.microsoft.com/office/drawing/2014/main" id="{2C7A3B80-E274-C8A1-173C-79795F987CC0}"/>
              </a:ext>
            </a:extLst>
          </p:cNvPr>
          <p:cNvSpPr/>
          <p:nvPr/>
        </p:nvSpPr>
        <p:spPr>
          <a:xfrm>
            <a:off x="2096813" y="6118595"/>
            <a:ext cx="1986455" cy="630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000" i="1" dirty="0"/>
              <a:t>7</a:t>
            </a:r>
          </a:p>
        </p:txBody>
      </p:sp>
      <p:sp>
        <p:nvSpPr>
          <p:cNvPr id="36" name="TextBox 35">
            <a:extLst>
              <a:ext uri="{FF2B5EF4-FFF2-40B4-BE49-F238E27FC236}">
                <a16:creationId xmlns:a16="http://schemas.microsoft.com/office/drawing/2014/main" id="{8DADDEC3-22F5-5660-A89D-C1044A5A9C2A}"/>
              </a:ext>
            </a:extLst>
          </p:cNvPr>
          <p:cNvSpPr txBox="1"/>
          <p:nvPr/>
        </p:nvSpPr>
        <p:spPr>
          <a:xfrm>
            <a:off x="4141076" y="6118595"/>
            <a:ext cx="3400098" cy="523220"/>
          </a:xfrm>
          <a:prstGeom prst="rect">
            <a:avLst/>
          </a:prstGeom>
          <a:noFill/>
        </p:spPr>
        <p:txBody>
          <a:bodyPr wrap="square" rtlCol="0">
            <a:spAutoFit/>
          </a:bodyPr>
          <a:lstStyle/>
          <a:p>
            <a:r>
              <a:rPr lang="en-AU" sz="2800" i="1" dirty="0"/>
              <a:t>For people &amp; Holy City</a:t>
            </a:r>
          </a:p>
        </p:txBody>
      </p:sp>
      <p:sp>
        <p:nvSpPr>
          <p:cNvPr id="8" name="TextBox 7">
            <a:extLst>
              <a:ext uri="{FF2B5EF4-FFF2-40B4-BE49-F238E27FC236}">
                <a16:creationId xmlns:a16="http://schemas.microsoft.com/office/drawing/2014/main" id="{04B019F8-0C9C-967E-98F9-179185CC943B}"/>
              </a:ext>
            </a:extLst>
          </p:cNvPr>
          <p:cNvSpPr txBox="1"/>
          <p:nvPr/>
        </p:nvSpPr>
        <p:spPr>
          <a:xfrm>
            <a:off x="168167" y="4766322"/>
            <a:ext cx="2963917" cy="523220"/>
          </a:xfrm>
          <a:prstGeom prst="rect">
            <a:avLst/>
          </a:prstGeom>
          <a:noFill/>
        </p:spPr>
        <p:txBody>
          <a:bodyPr wrap="square" rtlCol="0">
            <a:spAutoFit/>
          </a:bodyPr>
          <a:lstStyle/>
          <a:p>
            <a:r>
              <a:rPr lang="en-AU" sz="2800" i="1" dirty="0"/>
              <a:t>Rebuild Jerusalem</a:t>
            </a:r>
            <a:endParaRPr lang="en-AU" sz="1400" i="1" dirty="0"/>
          </a:p>
        </p:txBody>
      </p:sp>
      <p:sp>
        <p:nvSpPr>
          <p:cNvPr id="9" name="TextBox 8">
            <a:extLst>
              <a:ext uri="{FF2B5EF4-FFF2-40B4-BE49-F238E27FC236}">
                <a16:creationId xmlns:a16="http://schemas.microsoft.com/office/drawing/2014/main" id="{CDD734AF-3088-5B01-EBF3-7699FFF54ABF}"/>
              </a:ext>
            </a:extLst>
          </p:cNvPr>
          <p:cNvSpPr txBox="1"/>
          <p:nvPr/>
        </p:nvSpPr>
        <p:spPr>
          <a:xfrm>
            <a:off x="8568819" y="4755002"/>
            <a:ext cx="2249842" cy="523220"/>
          </a:xfrm>
          <a:prstGeom prst="rect">
            <a:avLst/>
          </a:prstGeom>
          <a:noFill/>
        </p:spPr>
        <p:txBody>
          <a:bodyPr wrap="square" rtlCol="0">
            <a:spAutoFit/>
          </a:bodyPr>
          <a:lstStyle/>
          <a:p>
            <a:r>
              <a:rPr lang="en-AU" sz="2800" i="1" dirty="0"/>
              <a:t>Anointed One</a:t>
            </a:r>
            <a:endParaRPr lang="en-AU" sz="1400" i="1" dirty="0"/>
          </a:p>
        </p:txBody>
      </p:sp>
      <p:cxnSp>
        <p:nvCxnSpPr>
          <p:cNvPr id="10" name="Straight Arrow Connector 9">
            <a:extLst>
              <a:ext uri="{FF2B5EF4-FFF2-40B4-BE49-F238E27FC236}">
                <a16:creationId xmlns:a16="http://schemas.microsoft.com/office/drawing/2014/main" id="{EFD03DE4-A51D-E1DA-53A2-BB6AE5093A6B}"/>
              </a:ext>
            </a:extLst>
          </p:cNvPr>
          <p:cNvCxnSpPr>
            <a:cxnSpLocks/>
          </p:cNvCxnSpPr>
          <p:nvPr/>
        </p:nvCxnSpPr>
        <p:spPr>
          <a:xfrm>
            <a:off x="10650194" y="5245077"/>
            <a:ext cx="0" cy="788676"/>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196272D-1B2D-2FDC-CBA9-172879867A8D}"/>
              </a:ext>
            </a:extLst>
          </p:cNvPr>
          <p:cNvCxnSpPr>
            <a:cxnSpLocks/>
          </p:cNvCxnSpPr>
          <p:nvPr/>
        </p:nvCxnSpPr>
        <p:spPr>
          <a:xfrm>
            <a:off x="2977588" y="5027211"/>
            <a:ext cx="5591231" cy="21656"/>
          </a:xfrm>
          <a:prstGeom prst="straightConnector1">
            <a:avLst/>
          </a:prstGeom>
          <a:ln w="3175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93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B6D74-3E67-D200-16B3-5F3A3941D458}"/>
              </a:ext>
            </a:extLst>
          </p:cNvPr>
          <p:cNvSpPr>
            <a:spLocks noGrp="1"/>
          </p:cNvSpPr>
          <p:nvPr>
            <p:ph type="title"/>
          </p:nvPr>
        </p:nvSpPr>
        <p:spPr>
          <a:xfrm>
            <a:off x="838200" y="0"/>
            <a:ext cx="10515600" cy="1325563"/>
          </a:xfrm>
        </p:spPr>
        <p:txBody>
          <a:bodyPr/>
          <a:lstStyle/>
          <a:p>
            <a:r>
              <a:rPr lang="en-US" dirty="0"/>
              <a:t>Daniel 9:27</a:t>
            </a:r>
            <a:r>
              <a:rPr lang="en-US" baseline="-25000" dirty="0"/>
              <a:t>NASB</a:t>
            </a:r>
            <a:endParaRPr lang="en-AU" dirty="0"/>
          </a:p>
        </p:txBody>
      </p:sp>
      <p:sp>
        <p:nvSpPr>
          <p:cNvPr id="3" name="Content Placeholder 2">
            <a:extLst>
              <a:ext uri="{FF2B5EF4-FFF2-40B4-BE49-F238E27FC236}">
                <a16:creationId xmlns:a16="http://schemas.microsoft.com/office/drawing/2014/main" id="{5A952CC1-54F9-0E4C-EAF5-ADD3F44DF443}"/>
              </a:ext>
            </a:extLst>
          </p:cNvPr>
          <p:cNvSpPr>
            <a:spLocks noGrp="1"/>
          </p:cNvSpPr>
          <p:nvPr>
            <p:ph idx="1"/>
          </p:nvPr>
        </p:nvSpPr>
        <p:spPr>
          <a:xfrm>
            <a:off x="378372" y="1074792"/>
            <a:ext cx="11813628" cy="3108325"/>
          </a:xfrm>
        </p:spPr>
        <p:txBody>
          <a:bodyPr>
            <a:noAutofit/>
          </a:bodyPr>
          <a:lstStyle/>
          <a:p>
            <a:pPr>
              <a:spcBef>
                <a:spcPts val="0"/>
              </a:spcBef>
            </a:pPr>
            <a:r>
              <a:rPr lang="en-US" sz="3600" dirty="0"/>
              <a:t>And He (the Anointed One) will confirm a covenant with the many for one week, </a:t>
            </a:r>
          </a:p>
          <a:p>
            <a:pPr>
              <a:spcBef>
                <a:spcPts val="0"/>
              </a:spcBef>
            </a:pPr>
            <a:r>
              <a:rPr lang="en-US" sz="3600" dirty="0"/>
              <a:t>But in the middle of the week He will put a stop to sacrifice and grain offering; </a:t>
            </a:r>
          </a:p>
          <a:p>
            <a:pPr>
              <a:spcBef>
                <a:spcPts val="0"/>
              </a:spcBef>
            </a:pPr>
            <a:r>
              <a:rPr lang="en-US" sz="3600" dirty="0"/>
              <a:t>And on the wing of abominations will come the one who makes desolate, until a complete destruction…”</a:t>
            </a:r>
          </a:p>
        </p:txBody>
      </p:sp>
      <p:sp>
        <p:nvSpPr>
          <p:cNvPr id="14" name="TextBox 13">
            <a:extLst>
              <a:ext uri="{FF2B5EF4-FFF2-40B4-BE49-F238E27FC236}">
                <a16:creationId xmlns:a16="http://schemas.microsoft.com/office/drawing/2014/main" id="{C543BFCC-7A1C-5406-2831-6E16FEF03DE9}"/>
              </a:ext>
            </a:extLst>
          </p:cNvPr>
          <p:cNvSpPr txBox="1"/>
          <p:nvPr/>
        </p:nvSpPr>
        <p:spPr>
          <a:xfrm>
            <a:off x="602003" y="5205186"/>
            <a:ext cx="728441" cy="646331"/>
          </a:xfrm>
          <a:prstGeom prst="rect">
            <a:avLst/>
          </a:prstGeom>
          <a:noFill/>
        </p:spPr>
        <p:txBody>
          <a:bodyPr wrap="square" rtlCol="0">
            <a:spAutoFit/>
          </a:bodyPr>
          <a:lstStyle/>
          <a:p>
            <a:r>
              <a:rPr lang="en-AU" sz="3600" i="1" dirty="0"/>
              <a:t>7 x </a:t>
            </a:r>
            <a:endParaRPr lang="en-AU" i="1" dirty="0"/>
          </a:p>
        </p:txBody>
      </p:sp>
      <p:sp>
        <p:nvSpPr>
          <p:cNvPr id="15" name="Rectangle 14">
            <a:extLst>
              <a:ext uri="{FF2B5EF4-FFF2-40B4-BE49-F238E27FC236}">
                <a16:creationId xmlns:a16="http://schemas.microsoft.com/office/drawing/2014/main" id="{B811D7E5-E46B-58E2-BB9E-58C20740322F}"/>
              </a:ext>
            </a:extLst>
          </p:cNvPr>
          <p:cNvSpPr/>
          <p:nvPr/>
        </p:nvSpPr>
        <p:spPr>
          <a:xfrm>
            <a:off x="1373339" y="5245077"/>
            <a:ext cx="1986455" cy="630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000" i="1" dirty="0"/>
              <a:t>7</a:t>
            </a:r>
          </a:p>
        </p:txBody>
      </p:sp>
      <p:sp>
        <p:nvSpPr>
          <p:cNvPr id="16" name="TextBox 15">
            <a:extLst>
              <a:ext uri="{FF2B5EF4-FFF2-40B4-BE49-F238E27FC236}">
                <a16:creationId xmlns:a16="http://schemas.microsoft.com/office/drawing/2014/main" id="{4CDA6781-F2FB-C919-32C8-C8FAC0AA862B}"/>
              </a:ext>
            </a:extLst>
          </p:cNvPr>
          <p:cNvSpPr txBox="1"/>
          <p:nvPr/>
        </p:nvSpPr>
        <p:spPr>
          <a:xfrm>
            <a:off x="5868291" y="5179898"/>
            <a:ext cx="977462" cy="646331"/>
          </a:xfrm>
          <a:prstGeom prst="rect">
            <a:avLst/>
          </a:prstGeom>
          <a:noFill/>
        </p:spPr>
        <p:txBody>
          <a:bodyPr wrap="square" rtlCol="0">
            <a:spAutoFit/>
          </a:bodyPr>
          <a:lstStyle/>
          <a:p>
            <a:r>
              <a:rPr lang="en-AU" sz="3600" i="1" dirty="0"/>
              <a:t>62 x </a:t>
            </a:r>
            <a:endParaRPr lang="en-AU" i="1" dirty="0"/>
          </a:p>
        </p:txBody>
      </p:sp>
      <p:sp>
        <p:nvSpPr>
          <p:cNvPr id="17" name="Rectangle 16">
            <a:extLst>
              <a:ext uri="{FF2B5EF4-FFF2-40B4-BE49-F238E27FC236}">
                <a16:creationId xmlns:a16="http://schemas.microsoft.com/office/drawing/2014/main" id="{42A97096-DBB5-EA3D-203A-09B2C146F005}"/>
              </a:ext>
            </a:extLst>
          </p:cNvPr>
          <p:cNvSpPr/>
          <p:nvPr/>
        </p:nvSpPr>
        <p:spPr>
          <a:xfrm>
            <a:off x="6845753" y="5252293"/>
            <a:ext cx="1986455" cy="630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000" i="1" dirty="0"/>
              <a:t>7</a:t>
            </a:r>
          </a:p>
        </p:txBody>
      </p:sp>
      <p:sp>
        <p:nvSpPr>
          <p:cNvPr id="18" name="TextBox 17">
            <a:extLst>
              <a:ext uri="{FF2B5EF4-FFF2-40B4-BE49-F238E27FC236}">
                <a16:creationId xmlns:a16="http://schemas.microsoft.com/office/drawing/2014/main" id="{097153D2-F660-E8F8-9C65-FA8F3C07A5C4}"/>
              </a:ext>
            </a:extLst>
          </p:cNvPr>
          <p:cNvSpPr txBox="1"/>
          <p:nvPr/>
        </p:nvSpPr>
        <p:spPr>
          <a:xfrm>
            <a:off x="5484663" y="5185468"/>
            <a:ext cx="977462" cy="646331"/>
          </a:xfrm>
          <a:prstGeom prst="rect">
            <a:avLst/>
          </a:prstGeom>
          <a:noFill/>
        </p:spPr>
        <p:txBody>
          <a:bodyPr wrap="square" rtlCol="0">
            <a:spAutoFit/>
          </a:bodyPr>
          <a:lstStyle/>
          <a:p>
            <a:r>
              <a:rPr lang="en-AU" sz="3600" i="1" dirty="0"/>
              <a:t>+</a:t>
            </a:r>
            <a:endParaRPr lang="en-AU" i="1" dirty="0"/>
          </a:p>
        </p:txBody>
      </p:sp>
      <p:cxnSp>
        <p:nvCxnSpPr>
          <p:cNvPr id="22" name="Straight Connector 21">
            <a:extLst>
              <a:ext uri="{FF2B5EF4-FFF2-40B4-BE49-F238E27FC236}">
                <a16:creationId xmlns:a16="http://schemas.microsoft.com/office/drawing/2014/main" id="{746EB9BC-8210-98CE-8C06-45285E29D003}"/>
              </a:ext>
            </a:extLst>
          </p:cNvPr>
          <p:cNvCxnSpPr/>
          <p:nvPr/>
        </p:nvCxnSpPr>
        <p:spPr>
          <a:xfrm>
            <a:off x="525517" y="5989515"/>
            <a:ext cx="11088414" cy="56685"/>
          </a:xfrm>
          <a:prstGeom prst="line">
            <a:avLst/>
          </a:prstGeom>
          <a:ln w="41275">
            <a:solidFill>
              <a:schemeClr val="tx1"/>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74987A2-33FE-E3FF-A19B-B431491A4EED}"/>
              </a:ext>
            </a:extLst>
          </p:cNvPr>
          <p:cNvCxnSpPr>
            <a:cxnSpLocks/>
          </p:cNvCxnSpPr>
          <p:nvPr/>
        </p:nvCxnSpPr>
        <p:spPr>
          <a:xfrm>
            <a:off x="525517" y="5200839"/>
            <a:ext cx="0" cy="788676"/>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07FAD76-2961-30AD-2A0D-A250FD1E07B3}"/>
              </a:ext>
            </a:extLst>
          </p:cNvPr>
          <p:cNvCxnSpPr>
            <a:cxnSpLocks/>
          </p:cNvCxnSpPr>
          <p:nvPr/>
        </p:nvCxnSpPr>
        <p:spPr>
          <a:xfrm flipV="1">
            <a:off x="11609433" y="6044196"/>
            <a:ext cx="0" cy="335612"/>
          </a:xfrm>
          <a:prstGeom prst="straightConnector1">
            <a:avLst/>
          </a:prstGeom>
          <a:ln w="31750">
            <a:solidFill>
              <a:schemeClr val="tx1"/>
            </a:solidFill>
            <a:prstDash val="sysDash"/>
            <a:headEnd type="none" w="lg" len="lg"/>
            <a:tailEnd type="diamond" w="lg"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37EA71F-4BEF-6839-4FB4-C04E6C1A6A58}"/>
              </a:ext>
            </a:extLst>
          </p:cNvPr>
          <p:cNvSpPr txBox="1"/>
          <p:nvPr/>
        </p:nvSpPr>
        <p:spPr>
          <a:xfrm>
            <a:off x="9824875" y="4282577"/>
            <a:ext cx="2457613" cy="523220"/>
          </a:xfrm>
          <a:prstGeom prst="rect">
            <a:avLst/>
          </a:prstGeom>
          <a:noFill/>
        </p:spPr>
        <p:txBody>
          <a:bodyPr wrap="square" rtlCol="0">
            <a:spAutoFit/>
          </a:bodyPr>
          <a:lstStyle/>
          <a:p>
            <a:r>
              <a:rPr lang="en-AU" sz="2800" i="1" dirty="0"/>
              <a:t>Stop sacrifices</a:t>
            </a:r>
            <a:endParaRPr lang="en-AU" sz="1400" i="1" dirty="0"/>
          </a:p>
        </p:txBody>
      </p:sp>
      <p:sp>
        <p:nvSpPr>
          <p:cNvPr id="34" name="TextBox 33">
            <a:extLst>
              <a:ext uri="{FF2B5EF4-FFF2-40B4-BE49-F238E27FC236}">
                <a16:creationId xmlns:a16="http://schemas.microsoft.com/office/drawing/2014/main" id="{AD86478E-2234-EAF2-3EC1-C76A8BAAAA33}"/>
              </a:ext>
            </a:extLst>
          </p:cNvPr>
          <p:cNvSpPr txBox="1"/>
          <p:nvPr/>
        </p:nvSpPr>
        <p:spPr>
          <a:xfrm>
            <a:off x="1119351" y="6046200"/>
            <a:ext cx="977462" cy="646331"/>
          </a:xfrm>
          <a:prstGeom prst="rect">
            <a:avLst/>
          </a:prstGeom>
          <a:noFill/>
        </p:spPr>
        <p:txBody>
          <a:bodyPr wrap="square" rtlCol="0">
            <a:spAutoFit/>
          </a:bodyPr>
          <a:lstStyle/>
          <a:p>
            <a:r>
              <a:rPr lang="en-AU" sz="3600" i="1" dirty="0"/>
              <a:t>70 x </a:t>
            </a:r>
            <a:endParaRPr lang="en-AU" i="1" dirty="0"/>
          </a:p>
        </p:txBody>
      </p:sp>
      <p:sp>
        <p:nvSpPr>
          <p:cNvPr id="35" name="Rectangle 34">
            <a:extLst>
              <a:ext uri="{FF2B5EF4-FFF2-40B4-BE49-F238E27FC236}">
                <a16:creationId xmlns:a16="http://schemas.microsoft.com/office/drawing/2014/main" id="{3208D41A-9682-BA90-94D4-C287DB210EF2}"/>
              </a:ext>
            </a:extLst>
          </p:cNvPr>
          <p:cNvSpPr/>
          <p:nvPr/>
        </p:nvSpPr>
        <p:spPr>
          <a:xfrm>
            <a:off x="2096813" y="6118595"/>
            <a:ext cx="1986455" cy="630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000" i="1" dirty="0"/>
              <a:t>7</a:t>
            </a:r>
          </a:p>
        </p:txBody>
      </p:sp>
      <p:sp>
        <p:nvSpPr>
          <p:cNvPr id="36" name="TextBox 35">
            <a:extLst>
              <a:ext uri="{FF2B5EF4-FFF2-40B4-BE49-F238E27FC236}">
                <a16:creationId xmlns:a16="http://schemas.microsoft.com/office/drawing/2014/main" id="{1DEC0CFE-955C-75E3-9223-9B712E96B6D9}"/>
              </a:ext>
            </a:extLst>
          </p:cNvPr>
          <p:cNvSpPr txBox="1"/>
          <p:nvPr/>
        </p:nvSpPr>
        <p:spPr>
          <a:xfrm>
            <a:off x="4141076" y="6118595"/>
            <a:ext cx="3400098" cy="523220"/>
          </a:xfrm>
          <a:prstGeom prst="rect">
            <a:avLst/>
          </a:prstGeom>
          <a:noFill/>
        </p:spPr>
        <p:txBody>
          <a:bodyPr wrap="square" rtlCol="0">
            <a:spAutoFit/>
          </a:bodyPr>
          <a:lstStyle/>
          <a:p>
            <a:r>
              <a:rPr lang="en-AU" sz="2800" i="1" dirty="0"/>
              <a:t>For people &amp; Holy City</a:t>
            </a:r>
          </a:p>
        </p:txBody>
      </p:sp>
      <p:cxnSp>
        <p:nvCxnSpPr>
          <p:cNvPr id="39" name="Straight Arrow Connector 38">
            <a:extLst>
              <a:ext uri="{FF2B5EF4-FFF2-40B4-BE49-F238E27FC236}">
                <a16:creationId xmlns:a16="http://schemas.microsoft.com/office/drawing/2014/main" id="{82CE2037-E1B5-5B4F-4282-728E5C89C464}"/>
              </a:ext>
            </a:extLst>
          </p:cNvPr>
          <p:cNvCxnSpPr>
            <a:cxnSpLocks/>
          </p:cNvCxnSpPr>
          <p:nvPr/>
        </p:nvCxnSpPr>
        <p:spPr>
          <a:xfrm flipV="1">
            <a:off x="10657147" y="6031749"/>
            <a:ext cx="0" cy="335612"/>
          </a:xfrm>
          <a:prstGeom prst="straightConnector1">
            <a:avLst/>
          </a:prstGeom>
          <a:ln w="31750">
            <a:solidFill>
              <a:schemeClr val="tx1"/>
            </a:solidFill>
            <a:prstDash val="sysDash"/>
            <a:headEnd type="none" w="lg" len="lg"/>
            <a:tailEnd type="diamond" w="lg" len="lg"/>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918FAB1-28C6-06F9-E757-7065998A3397}"/>
              </a:ext>
            </a:extLst>
          </p:cNvPr>
          <p:cNvSpPr txBox="1"/>
          <p:nvPr/>
        </p:nvSpPr>
        <p:spPr>
          <a:xfrm>
            <a:off x="10514159" y="6343499"/>
            <a:ext cx="127395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lIns="0" tIns="0" rIns="0" bIns="0" rtlCol="0">
            <a:spAutoFit/>
          </a:bodyPr>
          <a:lstStyle/>
          <a:p>
            <a:pPr algn="ctr"/>
            <a:r>
              <a:rPr lang="en-AU" sz="2400" i="1" dirty="0"/>
              <a:t>Covenant</a:t>
            </a:r>
          </a:p>
        </p:txBody>
      </p:sp>
      <p:sp>
        <p:nvSpPr>
          <p:cNvPr id="41" name="Rectangle 40">
            <a:extLst>
              <a:ext uri="{FF2B5EF4-FFF2-40B4-BE49-F238E27FC236}">
                <a16:creationId xmlns:a16="http://schemas.microsoft.com/office/drawing/2014/main" id="{9B8D390F-7BB6-8279-7E48-748A032AC10A}"/>
              </a:ext>
            </a:extLst>
          </p:cNvPr>
          <p:cNvSpPr/>
          <p:nvPr/>
        </p:nvSpPr>
        <p:spPr>
          <a:xfrm>
            <a:off x="10157906" y="5281748"/>
            <a:ext cx="1986455" cy="630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t>1</a:t>
            </a:r>
            <a:r>
              <a:rPr lang="en-AU" sz="4000" i="1" dirty="0"/>
              <a:t> week</a:t>
            </a:r>
          </a:p>
        </p:txBody>
      </p:sp>
      <p:cxnSp>
        <p:nvCxnSpPr>
          <p:cNvPr id="29" name="Straight Arrow Connector 28">
            <a:extLst>
              <a:ext uri="{FF2B5EF4-FFF2-40B4-BE49-F238E27FC236}">
                <a16:creationId xmlns:a16="http://schemas.microsoft.com/office/drawing/2014/main" id="{541FBF79-8489-4539-AB2C-0FB12BEE0CC8}"/>
              </a:ext>
            </a:extLst>
          </p:cNvPr>
          <p:cNvCxnSpPr>
            <a:cxnSpLocks/>
          </p:cNvCxnSpPr>
          <p:nvPr/>
        </p:nvCxnSpPr>
        <p:spPr>
          <a:xfrm>
            <a:off x="11151134" y="4793350"/>
            <a:ext cx="0" cy="1238399"/>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22E87AB-F932-0BAB-602A-DF2385022C14}"/>
              </a:ext>
            </a:extLst>
          </p:cNvPr>
          <p:cNvSpPr txBox="1"/>
          <p:nvPr/>
        </p:nvSpPr>
        <p:spPr>
          <a:xfrm>
            <a:off x="168167" y="4766322"/>
            <a:ext cx="2963917" cy="523220"/>
          </a:xfrm>
          <a:prstGeom prst="rect">
            <a:avLst/>
          </a:prstGeom>
          <a:noFill/>
        </p:spPr>
        <p:txBody>
          <a:bodyPr wrap="square" rtlCol="0">
            <a:spAutoFit/>
          </a:bodyPr>
          <a:lstStyle/>
          <a:p>
            <a:r>
              <a:rPr lang="en-AU" sz="2800" i="1" dirty="0"/>
              <a:t>Rebuild Jerusalem</a:t>
            </a:r>
            <a:endParaRPr lang="en-AU" sz="1400" i="1" dirty="0"/>
          </a:p>
        </p:txBody>
      </p:sp>
      <p:sp>
        <p:nvSpPr>
          <p:cNvPr id="5" name="TextBox 4">
            <a:extLst>
              <a:ext uri="{FF2B5EF4-FFF2-40B4-BE49-F238E27FC236}">
                <a16:creationId xmlns:a16="http://schemas.microsoft.com/office/drawing/2014/main" id="{AFFB26F5-E64B-D34E-D350-8E7DB67AAC36}"/>
              </a:ext>
            </a:extLst>
          </p:cNvPr>
          <p:cNvSpPr txBox="1"/>
          <p:nvPr/>
        </p:nvSpPr>
        <p:spPr>
          <a:xfrm>
            <a:off x="8568819" y="4755002"/>
            <a:ext cx="2249842" cy="523220"/>
          </a:xfrm>
          <a:prstGeom prst="rect">
            <a:avLst/>
          </a:prstGeom>
          <a:noFill/>
        </p:spPr>
        <p:txBody>
          <a:bodyPr wrap="square" rtlCol="0">
            <a:spAutoFit/>
          </a:bodyPr>
          <a:lstStyle/>
          <a:p>
            <a:r>
              <a:rPr lang="en-AU" sz="2800" i="1" dirty="0"/>
              <a:t>Anointed One</a:t>
            </a:r>
            <a:endParaRPr lang="en-AU" sz="1400" i="1" dirty="0"/>
          </a:p>
        </p:txBody>
      </p:sp>
      <p:cxnSp>
        <p:nvCxnSpPr>
          <p:cNvPr id="6" name="Straight Arrow Connector 5">
            <a:extLst>
              <a:ext uri="{FF2B5EF4-FFF2-40B4-BE49-F238E27FC236}">
                <a16:creationId xmlns:a16="http://schemas.microsoft.com/office/drawing/2014/main" id="{910C504D-1032-51AE-6EF0-D1846AD6CD90}"/>
              </a:ext>
            </a:extLst>
          </p:cNvPr>
          <p:cNvCxnSpPr>
            <a:cxnSpLocks/>
          </p:cNvCxnSpPr>
          <p:nvPr/>
        </p:nvCxnSpPr>
        <p:spPr>
          <a:xfrm>
            <a:off x="10650194" y="5245077"/>
            <a:ext cx="0" cy="788676"/>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59CA345-AB7F-0173-C49A-D0FB8532A597}"/>
              </a:ext>
            </a:extLst>
          </p:cNvPr>
          <p:cNvCxnSpPr>
            <a:cxnSpLocks/>
          </p:cNvCxnSpPr>
          <p:nvPr/>
        </p:nvCxnSpPr>
        <p:spPr>
          <a:xfrm>
            <a:off x="2977588" y="5027211"/>
            <a:ext cx="5591231" cy="21656"/>
          </a:xfrm>
          <a:prstGeom prst="straightConnector1">
            <a:avLst/>
          </a:prstGeom>
          <a:ln w="3175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69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500"/>
                                        <p:tgtEl>
                                          <p:spTgt spid="28"/>
                                        </p:tgtEl>
                                      </p:cBhvr>
                                    </p:animEffect>
                                  </p:childTnLst>
                                </p:cTn>
                              </p:par>
                              <p:par>
                                <p:cTn id="17" presetID="22" presetClass="entr" presetSubtype="1"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up)">
                                      <p:cBhvr>
                                        <p:cTn id="19" dur="500"/>
                                        <p:tgtEl>
                                          <p:spTgt spid="39"/>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left)">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down)">
                                      <p:cBhvr>
                                        <p:cTn id="33" dur="500"/>
                                        <p:tgtEl>
                                          <p:spTgt spid="29"/>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wipe(left)">
                                      <p:cBhvr>
                                        <p:cTn id="4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1" grpId="0" uiExpand="1"/>
      <p:bldP spid="33" grpId="0" uiExpand="1" animBg="1"/>
      <p:bldP spid="41" grpId="0" uiExpan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B6D74-3E67-D200-16B3-5F3A3941D458}"/>
              </a:ext>
            </a:extLst>
          </p:cNvPr>
          <p:cNvSpPr>
            <a:spLocks noGrp="1"/>
          </p:cNvSpPr>
          <p:nvPr>
            <p:ph type="title"/>
          </p:nvPr>
        </p:nvSpPr>
        <p:spPr>
          <a:xfrm>
            <a:off x="838200" y="0"/>
            <a:ext cx="10515600" cy="1325563"/>
          </a:xfrm>
        </p:spPr>
        <p:txBody>
          <a:bodyPr/>
          <a:lstStyle/>
          <a:p>
            <a:endParaRPr lang="en-AU" dirty="0"/>
          </a:p>
        </p:txBody>
      </p:sp>
      <p:sp>
        <p:nvSpPr>
          <p:cNvPr id="14" name="7 x">
            <a:extLst>
              <a:ext uri="{FF2B5EF4-FFF2-40B4-BE49-F238E27FC236}">
                <a16:creationId xmlns:a16="http://schemas.microsoft.com/office/drawing/2014/main" id="{C543BFCC-7A1C-5406-2831-6E16FEF03DE9}"/>
              </a:ext>
            </a:extLst>
          </p:cNvPr>
          <p:cNvSpPr txBox="1"/>
          <p:nvPr/>
        </p:nvSpPr>
        <p:spPr>
          <a:xfrm>
            <a:off x="602003" y="5111640"/>
            <a:ext cx="728441" cy="646331"/>
          </a:xfrm>
          <a:prstGeom prst="rect">
            <a:avLst/>
          </a:prstGeom>
          <a:noFill/>
        </p:spPr>
        <p:txBody>
          <a:bodyPr wrap="square" rtlCol="0">
            <a:spAutoFit/>
          </a:bodyPr>
          <a:lstStyle/>
          <a:p>
            <a:r>
              <a:rPr lang="en-AU" sz="3600" i="1" dirty="0"/>
              <a:t>7 x </a:t>
            </a:r>
            <a:endParaRPr lang="en-AU" i="1" dirty="0"/>
          </a:p>
        </p:txBody>
      </p:sp>
      <p:sp>
        <p:nvSpPr>
          <p:cNvPr id="15" name="7 x 7">
            <a:extLst>
              <a:ext uri="{FF2B5EF4-FFF2-40B4-BE49-F238E27FC236}">
                <a16:creationId xmlns:a16="http://schemas.microsoft.com/office/drawing/2014/main" id="{B811D7E5-E46B-58E2-BB9E-58C20740322F}"/>
              </a:ext>
            </a:extLst>
          </p:cNvPr>
          <p:cNvSpPr/>
          <p:nvPr/>
        </p:nvSpPr>
        <p:spPr>
          <a:xfrm>
            <a:off x="1373339" y="5151531"/>
            <a:ext cx="1986455" cy="630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000" i="1" dirty="0"/>
              <a:t>7</a:t>
            </a:r>
          </a:p>
        </p:txBody>
      </p:sp>
      <p:sp>
        <p:nvSpPr>
          <p:cNvPr id="16" name="62 x">
            <a:extLst>
              <a:ext uri="{FF2B5EF4-FFF2-40B4-BE49-F238E27FC236}">
                <a16:creationId xmlns:a16="http://schemas.microsoft.com/office/drawing/2014/main" id="{4CDA6781-F2FB-C919-32C8-C8FAC0AA862B}"/>
              </a:ext>
            </a:extLst>
          </p:cNvPr>
          <p:cNvSpPr txBox="1"/>
          <p:nvPr/>
        </p:nvSpPr>
        <p:spPr>
          <a:xfrm>
            <a:off x="5868291" y="5086352"/>
            <a:ext cx="977462" cy="646331"/>
          </a:xfrm>
          <a:prstGeom prst="rect">
            <a:avLst/>
          </a:prstGeom>
          <a:noFill/>
        </p:spPr>
        <p:txBody>
          <a:bodyPr wrap="square" rtlCol="0">
            <a:spAutoFit/>
          </a:bodyPr>
          <a:lstStyle/>
          <a:p>
            <a:r>
              <a:rPr lang="en-AU" sz="3600" i="1" dirty="0"/>
              <a:t>62 x </a:t>
            </a:r>
            <a:endParaRPr lang="en-AU" i="1" dirty="0"/>
          </a:p>
        </p:txBody>
      </p:sp>
      <p:sp>
        <p:nvSpPr>
          <p:cNvPr id="17" name="62 x 7">
            <a:extLst>
              <a:ext uri="{FF2B5EF4-FFF2-40B4-BE49-F238E27FC236}">
                <a16:creationId xmlns:a16="http://schemas.microsoft.com/office/drawing/2014/main" id="{42A97096-DBB5-EA3D-203A-09B2C146F005}"/>
              </a:ext>
            </a:extLst>
          </p:cNvPr>
          <p:cNvSpPr/>
          <p:nvPr/>
        </p:nvSpPr>
        <p:spPr>
          <a:xfrm>
            <a:off x="6845753" y="5158747"/>
            <a:ext cx="1986455" cy="630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000" i="1" dirty="0"/>
              <a:t>7</a:t>
            </a:r>
          </a:p>
        </p:txBody>
      </p:sp>
      <p:sp>
        <p:nvSpPr>
          <p:cNvPr id="18" name="+">
            <a:extLst>
              <a:ext uri="{FF2B5EF4-FFF2-40B4-BE49-F238E27FC236}">
                <a16:creationId xmlns:a16="http://schemas.microsoft.com/office/drawing/2014/main" id="{097153D2-F660-E8F8-9C65-FA8F3C07A5C4}"/>
              </a:ext>
            </a:extLst>
          </p:cNvPr>
          <p:cNvSpPr txBox="1"/>
          <p:nvPr/>
        </p:nvSpPr>
        <p:spPr>
          <a:xfrm>
            <a:off x="5484663" y="5091922"/>
            <a:ext cx="398658" cy="646331"/>
          </a:xfrm>
          <a:prstGeom prst="rect">
            <a:avLst/>
          </a:prstGeom>
          <a:noFill/>
        </p:spPr>
        <p:txBody>
          <a:bodyPr wrap="square" rtlCol="0">
            <a:spAutoFit/>
          </a:bodyPr>
          <a:lstStyle/>
          <a:p>
            <a:r>
              <a:rPr lang="en-AU" sz="3600" i="1" dirty="0"/>
              <a:t>+</a:t>
            </a:r>
            <a:endParaRPr lang="en-AU" i="1" dirty="0"/>
          </a:p>
        </p:txBody>
      </p:sp>
      <p:cxnSp>
        <p:nvCxnSpPr>
          <p:cNvPr id="22" name="Straight Connector 21">
            <a:extLst>
              <a:ext uri="{FF2B5EF4-FFF2-40B4-BE49-F238E27FC236}">
                <a16:creationId xmlns:a16="http://schemas.microsoft.com/office/drawing/2014/main" id="{746EB9BC-8210-98CE-8C06-45285E29D003}"/>
              </a:ext>
            </a:extLst>
          </p:cNvPr>
          <p:cNvCxnSpPr>
            <a:cxnSpLocks/>
          </p:cNvCxnSpPr>
          <p:nvPr/>
        </p:nvCxnSpPr>
        <p:spPr>
          <a:xfrm>
            <a:off x="525517" y="5895969"/>
            <a:ext cx="11088414" cy="56685"/>
          </a:xfrm>
          <a:prstGeom prst="line">
            <a:avLst/>
          </a:prstGeom>
          <a:ln w="41275">
            <a:solidFill>
              <a:schemeClr val="tx1"/>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74987A2-33FE-E3FF-A19B-B431491A4EED}"/>
              </a:ext>
            </a:extLst>
          </p:cNvPr>
          <p:cNvCxnSpPr>
            <a:cxnSpLocks/>
          </p:cNvCxnSpPr>
          <p:nvPr/>
        </p:nvCxnSpPr>
        <p:spPr>
          <a:xfrm>
            <a:off x="525517" y="5107293"/>
            <a:ext cx="0" cy="788676"/>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sp>
        <p:nvSpPr>
          <p:cNvPr id="26" name="Rebuild Jerusalem">
            <a:extLst>
              <a:ext uri="{FF2B5EF4-FFF2-40B4-BE49-F238E27FC236}">
                <a16:creationId xmlns:a16="http://schemas.microsoft.com/office/drawing/2014/main" id="{E9A8C563-7067-DF78-5009-0624DFD88F32}"/>
              </a:ext>
            </a:extLst>
          </p:cNvPr>
          <p:cNvSpPr txBox="1"/>
          <p:nvPr/>
        </p:nvSpPr>
        <p:spPr>
          <a:xfrm>
            <a:off x="85235" y="4691726"/>
            <a:ext cx="2963917" cy="523220"/>
          </a:xfrm>
          <a:prstGeom prst="rect">
            <a:avLst/>
          </a:prstGeom>
          <a:noFill/>
        </p:spPr>
        <p:txBody>
          <a:bodyPr wrap="square" rtlCol="0">
            <a:spAutoFit/>
          </a:bodyPr>
          <a:lstStyle/>
          <a:p>
            <a:r>
              <a:rPr lang="en-AU" sz="2800" i="1" dirty="0"/>
              <a:t>Rebuild Jerusalem</a:t>
            </a:r>
            <a:endParaRPr lang="en-AU" sz="1400" i="1" dirty="0"/>
          </a:p>
        </p:txBody>
      </p:sp>
      <p:sp>
        <p:nvSpPr>
          <p:cNvPr id="34" name="70 x">
            <a:extLst>
              <a:ext uri="{FF2B5EF4-FFF2-40B4-BE49-F238E27FC236}">
                <a16:creationId xmlns:a16="http://schemas.microsoft.com/office/drawing/2014/main" id="{AD86478E-2234-EAF2-3EC1-C76A8BAAAA33}"/>
              </a:ext>
            </a:extLst>
          </p:cNvPr>
          <p:cNvSpPr txBox="1"/>
          <p:nvPr/>
        </p:nvSpPr>
        <p:spPr>
          <a:xfrm>
            <a:off x="1119351" y="5952654"/>
            <a:ext cx="977462" cy="646331"/>
          </a:xfrm>
          <a:prstGeom prst="rect">
            <a:avLst/>
          </a:prstGeom>
          <a:noFill/>
        </p:spPr>
        <p:txBody>
          <a:bodyPr wrap="square" rtlCol="0">
            <a:spAutoFit/>
          </a:bodyPr>
          <a:lstStyle/>
          <a:p>
            <a:r>
              <a:rPr lang="en-AU" sz="3600" i="1" dirty="0"/>
              <a:t>70 x </a:t>
            </a:r>
            <a:endParaRPr lang="en-AU" i="1" dirty="0"/>
          </a:p>
        </p:txBody>
      </p:sp>
      <p:sp>
        <p:nvSpPr>
          <p:cNvPr id="35" name="70 x 7">
            <a:extLst>
              <a:ext uri="{FF2B5EF4-FFF2-40B4-BE49-F238E27FC236}">
                <a16:creationId xmlns:a16="http://schemas.microsoft.com/office/drawing/2014/main" id="{3208D41A-9682-BA90-94D4-C287DB210EF2}"/>
              </a:ext>
            </a:extLst>
          </p:cNvPr>
          <p:cNvSpPr/>
          <p:nvPr/>
        </p:nvSpPr>
        <p:spPr>
          <a:xfrm>
            <a:off x="2096813" y="6025049"/>
            <a:ext cx="1986455" cy="630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000" i="1" dirty="0"/>
              <a:t>7</a:t>
            </a:r>
          </a:p>
        </p:txBody>
      </p:sp>
      <p:sp>
        <p:nvSpPr>
          <p:cNvPr id="36" name="For people &amp; Holy city">
            <a:extLst>
              <a:ext uri="{FF2B5EF4-FFF2-40B4-BE49-F238E27FC236}">
                <a16:creationId xmlns:a16="http://schemas.microsoft.com/office/drawing/2014/main" id="{1DEC0CFE-955C-75E3-9223-9B712E96B6D9}"/>
              </a:ext>
            </a:extLst>
          </p:cNvPr>
          <p:cNvSpPr txBox="1"/>
          <p:nvPr/>
        </p:nvSpPr>
        <p:spPr>
          <a:xfrm>
            <a:off x="4141076" y="6025049"/>
            <a:ext cx="3400098" cy="523220"/>
          </a:xfrm>
          <a:prstGeom prst="rect">
            <a:avLst/>
          </a:prstGeom>
          <a:noFill/>
        </p:spPr>
        <p:txBody>
          <a:bodyPr wrap="square" rtlCol="0">
            <a:spAutoFit/>
          </a:bodyPr>
          <a:lstStyle/>
          <a:p>
            <a:r>
              <a:rPr lang="en-AU" sz="2800" i="1" dirty="0"/>
              <a:t>For people &amp; Holy City</a:t>
            </a:r>
          </a:p>
        </p:txBody>
      </p:sp>
      <p:sp>
        <p:nvSpPr>
          <p:cNvPr id="41" name="1 Week">
            <a:extLst>
              <a:ext uri="{FF2B5EF4-FFF2-40B4-BE49-F238E27FC236}">
                <a16:creationId xmlns:a16="http://schemas.microsoft.com/office/drawing/2014/main" id="{9B8D390F-7BB6-8279-7E48-748A032AC10A}"/>
              </a:ext>
            </a:extLst>
          </p:cNvPr>
          <p:cNvSpPr/>
          <p:nvPr/>
        </p:nvSpPr>
        <p:spPr>
          <a:xfrm>
            <a:off x="10157906" y="5172834"/>
            <a:ext cx="1986455" cy="630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t>1</a:t>
            </a:r>
            <a:r>
              <a:rPr lang="en-AU" sz="4000" i="1" dirty="0"/>
              <a:t> week</a:t>
            </a:r>
          </a:p>
        </p:txBody>
      </p:sp>
      <p:sp>
        <p:nvSpPr>
          <p:cNvPr id="5" name="Content Placeholder 4">
            <a:extLst>
              <a:ext uri="{FF2B5EF4-FFF2-40B4-BE49-F238E27FC236}">
                <a16:creationId xmlns:a16="http://schemas.microsoft.com/office/drawing/2014/main" id="{C0793AE0-DC47-BBC8-57D1-AA3FD57FE211}"/>
              </a:ext>
            </a:extLst>
          </p:cNvPr>
          <p:cNvSpPr>
            <a:spLocks noGrp="1"/>
          </p:cNvSpPr>
          <p:nvPr>
            <p:ph idx="1"/>
          </p:nvPr>
        </p:nvSpPr>
        <p:spPr>
          <a:xfrm>
            <a:off x="757989" y="1825625"/>
            <a:ext cx="10515600" cy="1863344"/>
          </a:xfrm>
        </p:spPr>
        <p:txBody>
          <a:bodyPr/>
          <a:lstStyle/>
          <a:p>
            <a:r>
              <a:rPr lang="en-US" dirty="0"/>
              <a:t>Click on the 1 week to convert to days</a:t>
            </a:r>
          </a:p>
          <a:p>
            <a:r>
              <a:rPr lang="en-US" dirty="0"/>
              <a:t>Click on each of the blue boxes to do the multiplication</a:t>
            </a:r>
          </a:p>
        </p:txBody>
      </p:sp>
      <p:sp>
        <p:nvSpPr>
          <p:cNvPr id="6" name="1 Week 7">
            <a:extLst>
              <a:ext uri="{FF2B5EF4-FFF2-40B4-BE49-F238E27FC236}">
                <a16:creationId xmlns:a16="http://schemas.microsoft.com/office/drawing/2014/main" id="{78F5B332-8DAD-2334-F91F-CB23F2FB1910}"/>
              </a:ext>
            </a:extLst>
          </p:cNvPr>
          <p:cNvSpPr/>
          <p:nvPr/>
        </p:nvSpPr>
        <p:spPr>
          <a:xfrm>
            <a:off x="10157906" y="5164389"/>
            <a:ext cx="1986455" cy="63062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sz="4000" i="1" dirty="0"/>
              <a:t>7</a:t>
            </a:r>
          </a:p>
        </p:txBody>
      </p:sp>
      <p:sp>
        <p:nvSpPr>
          <p:cNvPr id="7" name="49">
            <a:extLst>
              <a:ext uri="{FF2B5EF4-FFF2-40B4-BE49-F238E27FC236}">
                <a16:creationId xmlns:a16="http://schemas.microsoft.com/office/drawing/2014/main" id="{6F736534-F336-96B5-7DAF-B3ADD06899CD}"/>
              </a:ext>
            </a:extLst>
          </p:cNvPr>
          <p:cNvSpPr/>
          <p:nvPr/>
        </p:nvSpPr>
        <p:spPr>
          <a:xfrm>
            <a:off x="1388369" y="5161644"/>
            <a:ext cx="1986455" cy="63062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i="1" dirty="0"/>
              <a:t>4</a:t>
            </a:r>
            <a:r>
              <a:rPr lang="en-AU" sz="4000" i="1" dirty="0"/>
              <a:t>9</a:t>
            </a:r>
          </a:p>
        </p:txBody>
      </p:sp>
      <p:sp>
        <p:nvSpPr>
          <p:cNvPr id="8" name="490">
            <a:extLst>
              <a:ext uri="{FF2B5EF4-FFF2-40B4-BE49-F238E27FC236}">
                <a16:creationId xmlns:a16="http://schemas.microsoft.com/office/drawing/2014/main" id="{54A52675-2C3E-A211-9938-AE1D00A9B48E}"/>
              </a:ext>
            </a:extLst>
          </p:cNvPr>
          <p:cNvSpPr/>
          <p:nvPr/>
        </p:nvSpPr>
        <p:spPr>
          <a:xfrm>
            <a:off x="2098420" y="6025651"/>
            <a:ext cx="1986455" cy="63062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i="1" dirty="0"/>
              <a:t>4</a:t>
            </a:r>
            <a:r>
              <a:rPr lang="en-AU" sz="4000" i="1" dirty="0"/>
              <a:t>90</a:t>
            </a:r>
          </a:p>
        </p:txBody>
      </p:sp>
      <p:sp>
        <p:nvSpPr>
          <p:cNvPr id="9" name="434">
            <a:extLst>
              <a:ext uri="{FF2B5EF4-FFF2-40B4-BE49-F238E27FC236}">
                <a16:creationId xmlns:a16="http://schemas.microsoft.com/office/drawing/2014/main" id="{B9801FC7-7200-491B-07F7-0C6B5EEE51D9}"/>
              </a:ext>
            </a:extLst>
          </p:cNvPr>
          <p:cNvSpPr/>
          <p:nvPr/>
        </p:nvSpPr>
        <p:spPr>
          <a:xfrm>
            <a:off x="6845752" y="5166602"/>
            <a:ext cx="1986455" cy="63062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i="1" dirty="0"/>
              <a:t>4</a:t>
            </a:r>
            <a:r>
              <a:rPr lang="en-AU" sz="4000" i="1" dirty="0"/>
              <a:t>34</a:t>
            </a:r>
          </a:p>
        </p:txBody>
      </p:sp>
      <p:cxnSp>
        <p:nvCxnSpPr>
          <p:cNvPr id="3" name="Straight Arrow Connector 2">
            <a:extLst>
              <a:ext uri="{FF2B5EF4-FFF2-40B4-BE49-F238E27FC236}">
                <a16:creationId xmlns:a16="http://schemas.microsoft.com/office/drawing/2014/main" id="{CB319F75-E563-980E-B97A-1E557BFD5735}"/>
              </a:ext>
            </a:extLst>
          </p:cNvPr>
          <p:cNvCxnSpPr>
            <a:cxnSpLocks/>
          </p:cNvCxnSpPr>
          <p:nvPr/>
        </p:nvCxnSpPr>
        <p:spPr>
          <a:xfrm flipV="1">
            <a:off x="11609433" y="5950650"/>
            <a:ext cx="0" cy="335612"/>
          </a:xfrm>
          <a:prstGeom prst="straightConnector1">
            <a:avLst/>
          </a:prstGeom>
          <a:ln w="31750">
            <a:solidFill>
              <a:schemeClr val="tx1"/>
            </a:solidFill>
            <a:prstDash val="sysDash"/>
            <a:headEnd type="none" w="lg" len="lg"/>
            <a:tailEnd type="diamond" w="lg" len="lg"/>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A97758A-45C7-D4A9-640F-B4514D14C9AE}"/>
              </a:ext>
            </a:extLst>
          </p:cNvPr>
          <p:cNvSpPr txBox="1"/>
          <p:nvPr/>
        </p:nvSpPr>
        <p:spPr>
          <a:xfrm>
            <a:off x="9824875" y="4189031"/>
            <a:ext cx="2457613" cy="523220"/>
          </a:xfrm>
          <a:prstGeom prst="rect">
            <a:avLst/>
          </a:prstGeom>
          <a:noFill/>
        </p:spPr>
        <p:txBody>
          <a:bodyPr wrap="square" rtlCol="0">
            <a:spAutoFit/>
          </a:bodyPr>
          <a:lstStyle/>
          <a:p>
            <a:r>
              <a:rPr lang="en-AU" sz="2800" i="1" dirty="0"/>
              <a:t>Stop sacrifices</a:t>
            </a:r>
            <a:endParaRPr lang="en-AU" sz="1400" i="1" dirty="0"/>
          </a:p>
        </p:txBody>
      </p:sp>
      <p:cxnSp>
        <p:nvCxnSpPr>
          <p:cNvPr id="10" name="Straight Arrow Connector 9">
            <a:extLst>
              <a:ext uri="{FF2B5EF4-FFF2-40B4-BE49-F238E27FC236}">
                <a16:creationId xmlns:a16="http://schemas.microsoft.com/office/drawing/2014/main" id="{7D2A5706-F53A-C29F-F25C-728F9A54D14C}"/>
              </a:ext>
            </a:extLst>
          </p:cNvPr>
          <p:cNvCxnSpPr>
            <a:cxnSpLocks/>
          </p:cNvCxnSpPr>
          <p:nvPr/>
        </p:nvCxnSpPr>
        <p:spPr>
          <a:xfrm flipV="1">
            <a:off x="10657147" y="5938203"/>
            <a:ext cx="0" cy="335612"/>
          </a:xfrm>
          <a:prstGeom prst="straightConnector1">
            <a:avLst/>
          </a:prstGeom>
          <a:ln w="31750">
            <a:solidFill>
              <a:schemeClr val="tx1"/>
            </a:solidFill>
            <a:prstDash val="sysDash"/>
            <a:headEnd type="none" w="lg" len="lg"/>
            <a:tailEnd type="diamond"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27621DA-B07E-58EB-CBAD-31D465511D9C}"/>
              </a:ext>
            </a:extLst>
          </p:cNvPr>
          <p:cNvSpPr txBox="1"/>
          <p:nvPr/>
        </p:nvSpPr>
        <p:spPr>
          <a:xfrm>
            <a:off x="10514159" y="6249953"/>
            <a:ext cx="127395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lIns="0" tIns="0" rIns="0" bIns="0" rtlCol="0">
            <a:spAutoFit/>
          </a:bodyPr>
          <a:lstStyle/>
          <a:p>
            <a:pPr algn="ctr"/>
            <a:r>
              <a:rPr lang="en-AU" sz="2400" i="1" dirty="0"/>
              <a:t>Covenant</a:t>
            </a:r>
          </a:p>
        </p:txBody>
      </p:sp>
      <p:cxnSp>
        <p:nvCxnSpPr>
          <p:cNvPr id="13" name="Straight Arrow Connector 12">
            <a:extLst>
              <a:ext uri="{FF2B5EF4-FFF2-40B4-BE49-F238E27FC236}">
                <a16:creationId xmlns:a16="http://schemas.microsoft.com/office/drawing/2014/main" id="{11376DBE-2868-B8DB-8A8B-B2533A8B4F41}"/>
              </a:ext>
            </a:extLst>
          </p:cNvPr>
          <p:cNvCxnSpPr>
            <a:cxnSpLocks/>
          </p:cNvCxnSpPr>
          <p:nvPr/>
        </p:nvCxnSpPr>
        <p:spPr>
          <a:xfrm>
            <a:off x="11151134" y="4699804"/>
            <a:ext cx="0" cy="1238399"/>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FB7137D-6E12-E6B7-428F-6C298843CEBA}"/>
              </a:ext>
            </a:extLst>
          </p:cNvPr>
          <p:cNvCxnSpPr>
            <a:cxnSpLocks/>
          </p:cNvCxnSpPr>
          <p:nvPr/>
        </p:nvCxnSpPr>
        <p:spPr>
          <a:xfrm>
            <a:off x="10650194" y="5151531"/>
            <a:ext cx="0" cy="788676"/>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B63F43B-4016-81F7-3E7B-F24627FBFFF8}"/>
              </a:ext>
            </a:extLst>
          </p:cNvPr>
          <p:cNvSpPr txBox="1"/>
          <p:nvPr/>
        </p:nvSpPr>
        <p:spPr>
          <a:xfrm>
            <a:off x="8568819" y="4661456"/>
            <a:ext cx="2249842" cy="523220"/>
          </a:xfrm>
          <a:prstGeom prst="rect">
            <a:avLst/>
          </a:prstGeom>
          <a:noFill/>
        </p:spPr>
        <p:txBody>
          <a:bodyPr wrap="square" rtlCol="0">
            <a:spAutoFit/>
          </a:bodyPr>
          <a:lstStyle/>
          <a:p>
            <a:r>
              <a:rPr lang="en-AU" sz="2800" i="1" dirty="0"/>
              <a:t>Anointed One</a:t>
            </a:r>
            <a:endParaRPr lang="en-AU" sz="1400" i="1" dirty="0"/>
          </a:p>
        </p:txBody>
      </p:sp>
      <p:cxnSp>
        <p:nvCxnSpPr>
          <p:cNvPr id="21" name="Straight Arrow Connector 20">
            <a:extLst>
              <a:ext uri="{FF2B5EF4-FFF2-40B4-BE49-F238E27FC236}">
                <a16:creationId xmlns:a16="http://schemas.microsoft.com/office/drawing/2014/main" id="{02533FD6-B5A6-E3DB-DCDC-0C37D1AF52B0}"/>
              </a:ext>
            </a:extLst>
          </p:cNvPr>
          <p:cNvCxnSpPr>
            <a:cxnSpLocks/>
          </p:cNvCxnSpPr>
          <p:nvPr/>
        </p:nvCxnSpPr>
        <p:spPr>
          <a:xfrm>
            <a:off x="2977588" y="4933665"/>
            <a:ext cx="5591231" cy="21656"/>
          </a:xfrm>
          <a:prstGeom prst="straightConnector1">
            <a:avLst/>
          </a:prstGeom>
          <a:ln w="3175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36808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nextCondLst>
                <p:cond evt="onClick" delay="0">
                  <p:tgtEl>
                    <p:spTgt spid="41"/>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2" presetClass="exit" presetSubtype="2" fill="hold" grpId="0"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ppt_w*1.125000"/>
                                          </p:val>
                                        </p:tav>
                                      </p:tavLst>
                                    </p:anim>
                                    <p:animEffect transition="out" filter="wipe(right)">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par>
                          <p:cTn id="15" fill="hold">
                            <p:stCondLst>
                              <p:cond delay="500"/>
                            </p:stCondLst>
                            <p:childTnLst>
                              <p:par>
                                <p:cTn id="16" presetID="9"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nextCondLst>
                <p:cond evt="onClick" delay="0">
                  <p:tgtEl>
                    <p:spTgt spid="17"/>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12" presetClass="exit" presetSubtype="2" fill="hold" grpId="0" nodeType="clickEffect">
                                  <p:stCondLst>
                                    <p:cond delay="0"/>
                                  </p:stCondLst>
                                  <p:childTnLst>
                                    <p:anim calcmode="lin" valueType="num">
                                      <p:cBhvr additive="base">
                                        <p:cTn id="23" dur="500"/>
                                        <p:tgtEl>
                                          <p:spTgt spid="14"/>
                                        </p:tgtEl>
                                        <p:attrNameLst>
                                          <p:attrName>ppt_x</p:attrName>
                                        </p:attrNameLst>
                                      </p:cBhvr>
                                      <p:tavLst>
                                        <p:tav tm="0">
                                          <p:val>
                                            <p:strVal val="#ppt_x"/>
                                          </p:val>
                                        </p:tav>
                                        <p:tav tm="100000">
                                          <p:val>
                                            <p:strVal val="#ppt_x+#ppt_w*1.125000"/>
                                          </p:val>
                                        </p:tav>
                                      </p:tavLst>
                                    </p:anim>
                                    <p:animEffect transition="out" filter="wipe(right)">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dissolve">
                                      <p:cBhvr>
                                        <p:cTn id="29" dur="500"/>
                                        <p:tgtEl>
                                          <p:spTgt spid="7"/>
                                        </p:tgtEl>
                                      </p:cBhvr>
                                    </p:animEffect>
                                  </p:child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35"/>
                    </p:tgtEl>
                  </p:cond>
                </p:stCondLst>
                <p:endSync evt="end" delay="0">
                  <p:rtn val="all"/>
                </p:endSync>
                <p:childTnLst>
                  <p:par>
                    <p:cTn id="31" fill="hold">
                      <p:stCondLst>
                        <p:cond delay="0"/>
                      </p:stCondLst>
                      <p:childTnLst>
                        <p:par>
                          <p:cTn id="32" fill="hold">
                            <p:stCondLst>
                              <p:cond delay="0"/>
                            </p:stCondLst>
                            <p:childTnLst>
                              <p:par>
                                <p:cTn id="33" presetID="12" presetClass="exit" presetSubtype="2" fill="hold" grpId="0" nodeType="clickEffect">
                                  <p:stCondLst>
                                    <p:cond delay="0"/>
                                  </p:stCondLst>
                                  <p:childTnLst>
                                    <p:anim calcmode="lin" valueType="num">
                                      <p:cBhvr additive="base">
                                        <p:cTn id="34" dur="500"/>
                                        <p:tgtEl>
                                          <p:spTgt spid="34"/>
                                        </p:tgtEl>
                                        <p:attrNameLst>
                                          <p:attrName>ppt_x</p:attrName>
                                        </p:attrNameLst>
                                      </p:cBhvr>
                                      <p:tavLst>
                                        <p:tav tm="0">
                                          <p:val>
                                            <p:strVal val="#ppt_x"/>
                                          </p:val>
                                        </p:tav>
                                        <p:tav tm="100000">
                                          <p:val>
                                            <p:strVal val="#ppt_x+#ppt_w*1.125000"/>
                                          </p:val>
                                        </p:tav>
                                      </p:tavLst>
                                    </p:anim>
                                    <p:animEffect transition="out" filter="wipe(right)">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childTnLst>
                          </p:cTn>
                        </p:par>
                        <p:par>
                          <p:cTn id="37" fill="hold">
                            <p:stCondLst>
                              <p:cond delay="500"/>
                            </p:stCondLst>
                            <p:childTnLst>
                              <p:par>
                                <p:cTn id="38" presetID="9" presetClass="entr" presetSubtype="0"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dissolve">
                                      <p:cBhvr>
                                        <p:cTn id="40" dur="500"/>
                                        <p:tgtEl>
                                          <p:spTgt spid="8"/>
                                        </p:tgtEl>
                                      </p:cBhvr>
                                    </p:animEffect>
                                  </p:childTnLst>
                                </p:cTn>
                              </p:par>
                            </p:childTnLst>
                          </p:cTn>
                        </p:par>
                      </p:childTnLst>
                    </p:cTn>
                  </p:par>
                </p:childTnLst>
              </p:cTn>
              <p:nextCondLst>
                <p:cond evt="onClick" delay="0">
                  <p:tgtEl>
                    <p:spTgt spid="35"/>
                  </p:tgtEl>
                </p:cond>
              </p:nextCondLst>
            </p:seq>
          </p:childTnLst>
        </p:cTn>
      </p:par>
    </p:tnLst>
    <p:bldLst>
      <p:bldP spid="14" grpId="0"/>
      <p:bldP spid="16" grpId="0"/>
      <p:bldP spid="34" grpId="0"/>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B6D74-3E67-D200-16B3-5F3A3941D458}"/>
              </a:ext>
            </a:extLst>
          </p:cNvPr>
          <p:cNvSpPr>
            <a:spLocks noGrp="1"/>
          </p:cNvSpPr>
          <p:nvPr>
            <p:ph type="title"/>
          </p:nvPr>
        </p:nvSpPr>
        <p:spPr>
          <a:xfrm>
            <a:off x="838200" y="0"/>
            <a:ext cx="10515600" cy="1325563"/>
          </a:xfrm>
        </p:spPr>
        <p:txBody>
          <a:bodyPr/>
          <a:lstStyle/>
          <a:p>
            <a:r>
              <a:rPr lang="en-US" dirty="0"/>
              <a:t>Ezekiel 4:1-6</a:t>
            </a:r>
            <a:endParaRPr lang="en-AU" dirty="0"/>
          </a:p>
        </p:txBody>
      </p:sp>
      <p:sp>
        <p:nvSpPr>
          <p:cNvPr id="15" name="7 x 7">
            <a:extLst>
              <a:ext uri="{FF2B5EF4-FFF2-40B4-BE49-F238E27FC236}">
                <a16:creationId xmlns:a16="http://schemas.microsoft.com/office/drawing/2014/main" id="{B811D7E5-E46B-58E2-BB9E-58C20740322F}"/>
              </a:ext>
            </a:extLst>
          </p:cNvPr>
          <p:cNvSpPr/>
          <p:nvPr/>
        </p:nvSpPr>
        <p:spPr>
          <a:xfrm>
            <a:off x="1373339" y="5245077"/>
            <a:ext cx="1986455" cy="630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000" i="1" dirty="0"/>
              <a:t>7</a:t>
            </a:r>
          </a:p>
        </p:txBody>
      </p:sp>
      <p:sp>
        <p:nvSpPr>
          <p:cNvPr id="17" name="62 x 7">
            <a:extLst>
              <a:ext uri="{FF2B5EF4-FFF2-40B4-BE49-F238E27FC236}">
                <a16:creationId xmlns:a16="http://schemas.microsoft.com/office/drawing/2014/main" id="{42A97096-DBB5-EA3D-203A-09B2C146F005}"/>
              </a:ext>
            </a:extLst>
          </p:cNvPr>
          <p:cNvSpPr/>
          <p:nvPr/>
        </p:nvSpPr>
        <p:spPr>
          <a:xfrm>
            <a:off x="6845753" y="5252293"/>
            <a:ext cx="1986455" cy="630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000" i="1" dirty="0"/>
              <a:t>7</a:t>
            </a:r>
          </a:p>
        </p:txBody>
      </p:sp>
      <p:sp>
        <p:nvSpPr>
          <p:cNvPr id="18" name="+">
            <a:extLst>
              <a:ext uri="{FF2B5EF4-FFF2-40B4-BE49-F238E27FC236}">
                <a16:creationId xmlns:a16="http://schemas.microsoft.com/office/drawing/2014/main" id="{097153D2-F660-E8F8-9C65-FA8F3C07A5C4}"/>
              </a:ext>
            </a:extLst>
          </p:cNvPr>
          <p:cNvSpPr txBox="1"/>
          <p:nvPr/>
        </p:nvSpPr>
        <p:spPr>
          <a:xfrm>
            <a:off x="5484663" y="5185468"/>
            <a:ext cx="398658" cy="646331"/>
          </a:xfrm>
          <a:prstGeom prst="rect">
            <a:avLst/>
          </a:prstGeom>
          <a:noFill/>
        </p:spPr>
        <p:txBody>
          <a:bodyPr wrap="square" rtlCol="0">
            <a:spAutoFit/>
          </a:bodyPr>
          <a:lstStyle/>
          <a:p>
            <a:r>
              <a:rPr lang="en-AU" sz="3600" i="1" dirty="0"/>
              <a:t>+</a:t>
            </a:r>
            <a:endParaRPr lang="en-AU" i="1" dirty="0"/>
          </a:p>
        </p:txBody>
      </p:sp>
      <p:cxnSp>
        <p:nvCxnSpPr>
          <p:cNvPr id="22" name="Straight Connector 21">
            <a:extLst>
              <a:ext uri="{FF2B5EF4-FFF2-40B4-BE49-F238E27FC236}">
                <a16:creationId xmlns:a16="http://schemas.microsoft.com/office/drawing/2014/main" id="{746EB9BC-8210-98CE-8C06-45285E29D003}"/>
              </a:ext>
            </a:extLst>
          </p:cNvPr>
          <p:cNvCxnSpPr/>
          <p:nvPr/>
        </p:nvCxnSpPr>
        <p:spPr>
          <a:xfrm>
            <a:off x="525517" y="5989515"/>
            <a:ext cx="11088414" cy="56685"/>
          </a:xfrm>
          <a:prstGeom prst="line">
            <a:avLst/>
          </a:prstGeom>
          <a:ln w="41275">
            <a:solidFill>
              <a:schemeClr val="tx1"/>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74987A2-33FE-E3FF-A19B-B431491A4EED}"/>
              </a:ext>
            </a:extLst>
          </p:cNvPr>
          <p:cNvCxnSpPr>
            <a:cxnSpLocks/>
          </p:cNvCxnSpPr>
          <p:nvPr/>
        </p:nvCxnSpPr>
        <p:spPr>
          <a:xfrm>
            <a:off x="525517" y="5200839"/>
            <a:ext cx="0" cy="788676"/>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sp>
        <p:nvSpPr>
          <p:cNvPr id="26" name="Rebuild Jerusalem">
            <a:extLst>
              <a:ext uri="{FF2B5EF4-FFF2-40B4-BE49-F238E27FC236}">
                <a16:creationId xmlns:a16="http://schemas.microsoft.com/office/drawing/2014/main" id="{E9A8C563-7067-DF78-5009-0624DFD88F32}"/>
              </a:ext>
            </a:extLst>
          </p:cNvPr>
          <p:cNvSpPr txBox="1"/>
          <p:nvPr/>
        </p:nvSpPr>
        <p:spPr>
          <a:xfrm>
            <a:off x="85235" y="4785272"/>
            <a:ext cx="2963917" cy="523220"/>
          </a:xfrm>
          <a:prstGeom prst="rect">
            <a:avLst/>
          </a:prstGeom>
          <a:noFill/>
        </p:spPr>
        <p:txBody>
          <a:bodyPr wrap="square" rtlCol="0">
            <a:spAutoFit/>
          </a:bodyPr>
          <a:lstStyle/>
          <a:p>
            <a:r>
              <a:rPr lang="en-AU" sz="2800" i="1" dirty="0"/>
              <a:t>Rebuild Jerusalem</a:t>
            </a:r>
            <a:endParaRPr lang="en-AU" sz="1400" i="1" dirty="0"/>
          </a:p>
        </p:txBody>
      </p:sp>
      <p:sp>
        <p:nvSpPr>
          <p:cNvPr id="35" name="70 x 7">
            <a:extLst>
              <a:ext uri="{FF2B5EF4-FFF2-40B4-BE49-F238E27FC236}">
                <a16:creationId xmlns:a16="http://schemas.microsoft.com/office/drawing/2014/main" id="{3208D41A-9682-BA90-94D4-C287DB210EF2}"/>
              </a:ext>
            </a:extLst>
          </p:cNvPr>
          <p:cNvSpPr/>
          <p:nvPr/>
        </p:nvSpPr>
        <p:spPr>
          <a:xfrm>
            <a:off x="2096813" y="6118595"/>
            <a:ext cx="1986455" cy="630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000" i="1" dirty="0"/>
              <a:t>7</a:t>
            </a:r>
          </a:p>
        </p:txBody>
      </p:sp>
      <p:sp>
        <p:nvSpPr>
          <p:cNvPr id="36" name="For people &amp; Holy city">
            <a:extLst>
              <a:ext uri="{FF2B5EF4-FFF2-40B4-BE49-F238E27FC236}">
                <a16:creationId xmlns:a16="http://schemas.microsoft.com/office/drawing/2014/main" id="{1DEC0CFE-955C-75E3-9223-9B712E96B6D9}"/>
              </a:ext>
            </a:extLst>
          </p:cNvPr>
          <p:cNvSpPr txBox="1"/>
          <p:nvPr/>
        </p:nvSpPr>
        <p:spPr>
          <a:xfrm>
            <a:off x="4141076" y="6118595"/>
            <a:ext cx="3400098" cy="523220"/>
          </a:xfrm>
          <a:prstGeom prst="rect">
            <a:avLst/>
          </a:prstGeom>
          <a:noFill/>
        </p:spPr>
        <p:txBody>
          <a:bodyPr wrap="square" rtlCol="0">
            <a:spAutoFit/>
          </a:bodyPr>
          <a:lstStyle/>
          <a:p>
            <a:r>
              <a:rPr lang="en-AU" sz="2800" i="1" dirty="0"/>
              <a:t>For people &amp; Holy City</a:t>
            </a:r>
          </a:p>
        </p:txBody>
      </p:sp>
      <p:sp>
        <p:nvSpPr>
          <p:cNvPr id="5" name="Content Placeholder 4">
            <a:extLst>
              <a:ext uri="{FF2B5EF4-FFF2-40B4-BE49-F238E27FC236}">
                <a16:creationId xmlns:a16="http://schemas.microsoft.com/office/drawing/2014/main" id="{C0793AE0-DC47-BBC8-57D1-AA3FD57FE211}"/>
              </a:ext>
            </a:extLst>
          </p:cNvPr>
          <p:cNvSpPr>
            <a:spLocks noGrp="1"/>
          </p:cNvSpPr>
          <p:nvPr>
            <p:ph idx="1"/>
          </p:nvPr>
        </p:nvSpPr>
        <p:spPr>
          <a:xfrm>
            <a:off x="838200" y="1026201"/>
            <a:ext cx="10515600" cy="2996514"/>
          </a:xfrm>
        </p:spPr>
        <p:txBody>
          <a:bodyPr>
            <a:normAutofit/>
          </a:bodyPr>
          <a:lstStyle/>
          <a:p>
            <a:r>
              <a:rPr lang="en-US" dirty="0"/>
              <a:t>…take a large clay brick and set it down in front of you. Then draw a map of the city of Jerusalem on it. Show the city under siege…</a:t>
            </a:r>
          </a:p>
          <a:p>
            <a:r>
              <a:rPr lang="en-US" dirty="0"/>
              <a:t>Now lie on your left side and place the sins of Israel on yourself </a:t>
            </a:r>
            <a:r>
              <a:rPr lang="en-US" dirty="0">
                <a:solidFill>
                  <a:srgbClr val="92D050"/>
                </a:solidFill>
              </a:rPr>
              <a:t>…one day </a:t>
            </a:r>
            <a:r>
              <a:rPr lang="en-US" dirty="0">
                <a:solidFill>
                  <a:srgbClr val="FFC000"/>
                </a:solidFill>
              </a:rPr>
              <a:t>for each year </a:t>
            </a:r>
            <a:r>
              <a:rPr lang="en-US" dirty="0"/>
              <a:t>of their sin. </a:t>
            </a:r>
          </a:p>
          <a:p>
            <a:r>
              <a:rPr lang="en-US" dirty="0"/>
              <a:t>After that, turn over and lie on your right side for 40 days—</a:t>
            </a:r>
            <a:r>
              <a:rPr lang="en-US" dirty="0">
                <a:solidFill>
                  <a:srgbClr val="92D050"/>
                </a:solidFill>
              </a:rPr>
              <a:t>one day </a:t>
            </a:r>
            <a:r>
              <a:rPr lang="en-US" dirty="0">
                <a:solidFill>
                  <a:srgbClr val="FFC000"/>
                </a:solidFill>
              </a:rPr>
              <a:t>for each year </a:t>
            </a:r>
            <a:r>
              <a:rPr lang="en-US" dirty="0"/>
              <a:t>of Judah’s sin.</a:t>
            </a:r>
          </a:p>
        </p:txBody>
      </p:sp>
      <p:sp>
        <p:nvSpPr>
          <p:cNvPr id="6" name="1 Week 7">
            <a:extLst>
              <a:ext uri="{FF2B5EF4-FFF2-40B4-BE49-F238E27FC236}">
                <a16:creationId xmlns:a16="http://schemas.microsoft.com/office/drawing/2014/main" id="{78F5B332-8DAD-2334-F91F-CB23F2FB1910}"/>
              </a:ext>
            </a:extLst>
          </p:cNvPr>
          <p:cNvSpPr/>
          <p:nvPr/>
        </p:nvSpPr>
        <p:spPr>
          <a:xfrm>
            <a:off x="10119491" y="5275867"/>
            <a:ext cx="1986455" cy="63062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sz="4000" i="1" dirty="0"/>
              <a:t>7</a:t>
            </a:r>
          </a:p>
        </p:txBody>
      </p:sp>
      <p:sp>
        <p:nvSpPr>
          <p:cNvPr id="7" name="49">
            <a:extLst>
              <a:ext uri="{FF2B5EF4-FFF2-40B4-BE49-F238E27FC236}">
                <a16:creationId xmlns:a16="http://schemas.microsoft.com/office/drawing/2014/main" id="{6F736534-F336-96B5-7DAF-B3ADD06899CD}"/>
              </a:ext>
            </a:extLst>
          </p:cNvPr>
          <p:cNvSpPr/>
          <p:nvPr/>
        </p:nvSpPr>
        <p:spPr>
          <a:xfrm>
            <a:off x="1388369" y="5255191"/>
            <a:ext cx="1986455" cy="63062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i="1" dirty="0"/>
              <a:t>4</a:t>
            </a:r>
            <a:r>
              <a:rPr lang="en-AU" sz="4000" i="1" dirty="0"/>
              <a:t>9</a:t>
            </a:r>
          </a:p>
        </p:txBody>
      </p:sp>
      <p:sp>
        <p:nvSpPr>
          <p:cNvPr id="8" name="490">
            <a:extLst>
              <a:ext uri="{FF2B5EF4-FFF2-40B4-BE49-F238E27FC236}">
                <a16:creationId xmlns:a16="http://schemas.microsoft.com/office/drawing/2014/main" id="{54A52675-2C3E-A211-9938-AE1D00A9B48E}"/>
              </a:ext>
            </a:extLst>
          </p:cNvPr>
          <p:cNvSpPr/>
          <p:nvPr/>
        </p:nvSpPr>
        <p:spPr>
          <a:xfrm>
            <a:off x="2098420" y="6119198"/>
            <a:ext cx="1986455" cy="63062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i="1" dirty="0"/>
              <a:t>4</a:t>
            </a:r>
            <a:r>
              <a:rPr lang="en-AU" sz="4000" i="1" dirty="0"/>
              <a:t>90</a:t>
            </a:r>
          </a:p>
        </p:txBody>
      </p:sp>
      <p:sp>
        <p:nvSpPr>
          <p:cNvPr id="9" name="434">
            <a:extLst>
              <a:ext uri="{FF2B5EF4-FFF2-40B4-BE49-F238E27FC236}">
                <a16:creationId xmlns:a16="http://schemas.microsoft.com/office/drawing/2014/main" id="{B9801FC7-7200-491B-07F7-0C6B5EEE51D9}"/>
              </a:ext>
            </a:extLst>
          </p:cNvPr>
          <p:cNvSpPr/>
          <p:nvPr/>
        </p:nvSpPr>
        <p:spPr>
          <a:xfrm>
            <a:off x="6845752" y="5260149"/>
            <a:ext cx="1986455" cy="63062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i="1" dirty="0"/>
              <a:t>4</a:t>
            </a:r>
            <a:r>
              <a:rPr lang="en-AU" sz="4000" i="1" dirty="0"/>
              <a:t>34</a:t>
            </a:r>
          </a:p>
        </p:txBody>
      </p:sp>
      <p:sp>
        <p:nvSpPr>
          <p:cNvPr id="3" name="1 Week 7">
            <a:extLst>
              <a:ext uri="{FF2B5EF4-FFF2-40B4-BE49-F238E27FC236}">
                <a16:creationId xmlns:a16="http://schemas.microsoft.com/office/drawing/2014/main" id="{ABD4982F-3056-3296-ED27-C1A39CE312F0}"/>
              </a:ext>
            </a:extLst>
          </p:cNvPr>
          <p:cNvSpPr/>
          <p:nvPr/>
        </p:nvSpPr>
        <p:spPr>
          <a:xfrm>
            <a:off x="10120310" y="5278897"/>
            <a:ext cx="1986455" cy="6306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sz="4000" i="1" dirty="0"/>
              <a:t>7</a:t>
            </a:r>
          </a:p>
        </p:txBody>
      </p:sp>
      <p:sp>
        <p:nvSpPr>
          <p:cNvPr id="4" name="49">
            <a:extLst>
              <a:ext uri="{FF2B5EF4-FFF2-40B4-BE49-F238E27FC236}">
                <a16:creationId xmlns:a16="http://schemas.microsoft.com/office/drawing/2014/main" id="{3D5A2A19-6665-19B9-2884-80AB2FF8262D}"/>
              </a:ext>
            </a:extLst>
          </p:cNvPr>
          <p:cNvSpPr/>
          <p:nvPr/>
        </p:nvSpPr>
        <p:spPr>
          <a:xfrm>
            <a:off x="1387551" y="5249833"/>
            <a:ext cx="1986455" cy="6306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i="1" dirty="0"/>
              <a:t>4</a:t>
            </a:r>
            <a:r>
              <a:rPr lang="en-AU" sz="4000" i="1" dirty="0"/>
              <a:t>9</a:t>
            </a:r>
          </a:p>
        </p:txBody>
      </p:sp>
      <p:sp>
        <p:nvSpPr>
          <p:cNvPr id="10" name="490">
            <a:extLst>
              <a:ext uri="{FF2B5EF4-FFF2-40B4-BE49-F238E27FC236}">
                <a16:creationId xmlns:a16="http://schemas.microsoft.com/office/drawing/2014/main" id="{35F2C45E-096E-46B6-1B12-957483F00D8E}"/>
              </a:ext>
            </a:extLst>
          </p:cNvPr>
          <p:cNvSpPr/>
          <p:nvPr/>
        </p:nvSpPr>
        <p:spPr>
          <a:xfrm>
            <a:off x="2097602" y="6113840"/>
            <a:ext cx="1986455" cy="6306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i="1" dirty="0"/>
              <a:t>4</a:t>
            </a:r>
            <a:r>
              <a:rPr lang="en-AU" sz="4000" i="1" dirty="0"/>
              <a:t>90</a:t>
            </a:r>
          </a:p>
        </p:txBody>
      </p:sp>
      <p:sp>
        <p:nvSpPr>
          <p:cNvPr id="11" name="434">
            <a:extLst>
              <a:ext uri="{FF2B5EF4-FFF2-40B4-BE49-F238E27FC236}">
                <a16:creationId xmlns:a16="http://schemas.microsoft.com/office/drawing/2014/main" id="{BBD99921-36E3-4F8A-AEBC-51A9B08A802B}"/>
              </a:ext>
            </a:extLst>
          </p:cNvPr>
          <p:cNvSpPr/>
          <p:nvPr/>
        </p:nvSpPr>
        <p:spPr>
          <a:xfrm>
            <a:off x="6844934" y="5254791"/>
            <a:ext cx="1986455" cy="6306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i="1" dirty="0"/>
              <a:t>4</a:t>
            </a:r>
            <a:r>
              <a:rPr lang="en-AU" sz="4000" i="1" dirty="0"/>
              <a:t>34</a:t>
            </a:r>
          </a:p>
        </p:txBody>
      </p:sp>
      <p:cxnSp>
        <p:nvCxnSpPr>
          <p:cNvPr id="14" name="Straight Arrow Connector 13">
            <a:extLst>
              <a:ext uri="{FF2B5EF4-FFF2-40B4-BE49-F238E27FC236}">
                <a16:creationId xmlns:a16="http://schemas.microsoft.com/office/drawing/2014/main" id="{6758EFD2-0122-EF89-F526-33F36B69CB1C}"/>
              </a:ext>
            </a:extLst>
          </p:cNvPr>
          <p:cNvCxnSpPr>
            <a:cxnSpLocks/>
          </p:cNvCxnSpPr>
          <p:nvPr/>
        </p:nvCxnSpPr>
        <p:spPr>
          <a:xfrm flipV="1">
            <a:off x="11628444" y="6055617"/>
            <a:ext cx="0" cy="335612"/>
          </a:xfrm>
          <a:prstGeom prst="straightConnector1">
            <a:avLst/>
          </a:prstGeom>
          <a:ln w="31750">
            <a:solidFill>
              <a:schemeClr val="tx1"/>
            </a:solidFill>
            <a:prstDash val="sysDash"/>
            <a:headEnd type="none" w="lg" len="lg"/>
            <a:tailEnd type="diamond"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983E371-585C-0A52-FC6E-F8B8351A7F3D}"/>
              </a:ext>
            </a:extLst>
          </p:cNvPr>
          <p:cNvSpPr txBox="1"/>
          <p:nvPr/>
        </p:nvSpPr>
        <p:spPr>
          <a:xfrm>
            <a:off x="9843886" y="4293998"/>
            <a:ext cx="2457613" cy="523220"/>
          </a:xfrm>
          <a:prstGeom prst="rect">
            <a:avLst/>
          </a:prstGeom>
          <a:noFill/>
        </p:spPr>
        <p:txBody>
          <a:bodyPr wrap="square" rtlCol="0">
            <a:spAutoFit/>
          </a:bodyPr>
          <a:lstStyle/>
          <a:p>
            <a:r>
              <a:rPr lang="en-AU" sz="2800" i="1" dirty="0"/>
              <a:t>Stop sacrifices</a:t>
            </a:r>
            <a:endParaRPr lang="en-AU" sz="1400" i="1" dirty="0"/>
          </a:p>
        </p:txBody>
      </p:sp>
      <p:cxnSp>
        <p:nvCxnSpPr>
          <p:cNvPr id="19" name="Straight Arrow Connector 18">
            <a:extLst>
              <a:ext uri="{FF2B5EF4-FFF2-40B4-BE49-F238E27FC236}">
                <a16:creationId xmlns:a16="http://schemas.microsoft.com/office/drawing/2014/main" id="{243FD575-F2B7-44DB-3E63-E500F92F35CA}"/>
              </a:ext>
            </a:extLst>
          </p:cNvPr>
          <p:cNvCxnSpPr>
            <a:cxnSpLocks/>
          </p:cNvCxnSpPr>
          <p:nvPr/>
        </p:nvCxnSpPr>
        <p:spPr>
          <a:xfrm flipV="1">
            <a:off x="10676158" y="6043170"/>
            <a:ext cx="0" cy="335612"/>
          </a:xfrm>
          <a:prstGeom prst="straightConnector1">
            <a:avLst/>
          </a:prstGeom>
          <a:ln w="31750">
            <a:solidFill>
              <a:schemeClr val="tx1"/>
            </a:solidFill>
            <a:prstDash val="sysDash"/>
            <a:headEnd type="none" w="lg" len="lg"/>
            <a:tailEnd type="diamond"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DDD7908-2F0A-79CC-884A-C0B72558DFF7}"/>
              </a:ext>
            </a:extLst>
          </p:cNvPr>
          <p:cNvSpPr txBox="1"/>
          <p:nvPr/>
        </p:nvSpPr>
        <p:spPr>
          <a:xfrm>
            <a:off x="10533170" y="6354920"/>
            <a:ext cx="127395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lIns="0" tIns="0" rIns="0" bIns="0" rtlCol="0">
            <a:spAutoFit/>
          </a:bodyPr>
          <a:lstStyle/>
          <a:p>
            <a:pPr algn="ctr"/>
            <a:r>
              <a:rPr lang="en-AU" sz="2400" i="1" dirty="0"/>
              <a:t>Covenant</a:t>
            </a:r>
          </a:p>
        </p:txBody>
      </p:sp>
      <p:cxnSp>
        <p:nvCxnSpPr>
          <p:cNvPr id="21" name="Straight Arrow Connector 20">
            <a:extLst>
              <a:ext uri="{FF2B5EF4-FFF2-40B4-BE49-F238E27FC236}">
                <a16:creationId xmlns:a16="http://schemas.microsoft.com/office/drawing/2014/main" id="{6F69C16F-5442-AF26-0050-1A2302A5DBF7}"/>
              </a:ext>
            </a:extLst>
          </p:cNvPr>
          <p:cNvCxnSpPr>
            <a:cxnSpLocks/>
          </p:cNvCxnSpPr>
          <p:nvPr/>
        </p:nvCxnSpPr>
        <p:spPr>
          <a:xfrm>
            <a:off x="11170145" y="4804771"/>
            <a:ext cx="0" cy="1238399"/>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997818A-3822-5CD4-EBBE-6968EBDE1808}"/>
              </a:ext>
            </a:extLst>
          </p:cNvPr>
          <p:cNvCxnSpPr>
            <a:cxnSpLocks/>
          </p:cNvCxnSpPr>
          <p:nvPr/>
        </p:nvCxnSpPr>
        <p:spPr>
          <a:xfrm>
            <a:off x="10669205" y="5256498"/>
            <a:ext cx="0" cy="788676"/>
          </a:xfrm>
          <a:prstGeom prst="straightConnector1">
            <a:avLst/>
          </a:prstGeom>
          <a:ln w="31750">
            <a:solidFill>
              <a:schemeClr val="tx1"/>
            </a:solidFill>
            <a:prstDash val="sysDash"/>
            <a:headEnd type="triangle" w="lg" len="lg"/>
            <a:tailEnd type="diamond" w="lg" len="lg"/>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F1EBB63-63B5-9B0E-D63A-B8D9F117806C}"/>
              </a:ext>
            </a:extLst>
          </p:cNvPr>
          <p:cNvSpPr txBox="1"/>
          <p:nvPr/>
        </p:nvSpPr>
        <p:spPr>
          <a:xfrm>
            <a:off x="8568819" y="4755002"/>
            <a:ext cx="2249842" cy="523220"/>
          </a:xfrm>
          <a:prstGeom prst="rect">
            <a:avLst/>
          </a:prstGeom>
          <a:noFill/>
        </p:spPr>
        <p:txBody>
          <a:bodyPr wrap="square" rtlCol="0">
            <a:spAutoFit/>
          </a:bodyPr>
          <a:lstStyle/>
          <a:p>
            <a:r>
              <a:rPr lang="en-AU" sz="2800" i="1" dirty="0"/>
              <a:t>Anointed One</a:t>
            </a:r>
            <a:endParaRPr lang="en-AU" sz="1400" i="1" dirty="0"/>
          </a:p>
        </p:txBody>
      </p:sp>
      <p:cxnSp>
        <p:nvCxnSpPr>
          <p:cNvPr id="34" name="Straight Arrow Connector 33">
            <a:extLst>
              <a:ext uri="{FF2B5EF4-FFF2-40B4-BE49-F238E27FC236}">
                <a16:creationId xmlns:a16="http://schemas.microsoft.com/office/drawing/2014/main" id="{A5FA23B3-CAF3-036C-7062-76CF29FE4D18}"/>
              </a:ext>
            </a:extLst>
          </p:cNvPr>
          <p:cNvCxnSpPr>
            <a:cxnSpLocks/>
          </p:cNvCxnSpPr>
          <p:nvPr/>
        </p:nvCxnSpPr>
        <p:spPr>
          <a:xfrm>
            <a:off x="2977588" y="5027211"/>
            <a:ext cx="5591231" cy="21656"/>
          </a:xfrm>
          <a:prstGeom prst="straightConnector1">
            <a:avLst/>
          </a:prstGeom>
          <a:ln w="3175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86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P spid="11"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798</TotalTime>
  <Words>2128</Words>
  <Application>Microsoft Office PowerPoint</Application>
  <PresentationFormat>Widescreen</PresentationFormat>
  <Paragraphs>259</Paragraphs>
  <Slides>20</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Century Gothic</vt:lpstr>
      <vt:lpstr>Comic Sans MS</vt:lpstr>
      <vt:lpstr>Office Theme</vt:lpstr>
      <vt:lpstr>Daniel 9</vt:lpstr>
      <vt:lpstr>The Book of Daniel</vt:lpstr>
      <vt:lpstr>Daniel 9:1-3NLT</vt:lpstr>
      <vt:lpstr>Daniel 9:24NLT</vt:lpstr>
      <vt:lpstr>Daniel 9:25NLT</vt:lpstr>
      <vt:lpstr>Daniel 9:26NLT</vt:lpstr>
      <vt:lpstr>Daniel 9:27NASB</vt:lpstr>
      <vt:lpstr>PowerPoint Presentation</vt:lpstr>
      <vt:lpstr>Ezekiel 4:1-6</vt:lpstr>
      <vt:lpstr>PowerPoint Presentation</vt:lpstr>
      <vt:lpstr>PowerPoint Presentation</vt:lpstr>
      <vt:lpstr>PowerPoint Presentation</vt:lpstr>
      <vt:lpstr>PowerPoint Presentation</vt:lpstr>
      <vt:lpstr>PowerPoint Presentation</vt:lpstr>
      <vt:lpstr>PowerPoint Presentation</vt:lpstr>
      <vt:lpstr>William Tyndale</vt:lpstr>
      <vt:lpstr>William Tyndale</vt:lpstr>
      <vt:lpstr>Church of England</vt:lpstr>
      <vt:lpstr>The Wesley Brothers</vt:lpstr>
      <vt:lpstr>The Methodists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Daniel 9</dc:title>
  <dc:creator>MCPAUL, Delwyn (dmcpa1)</dc:creator>
  <cp:lastModifiedBy>MCPAUL, Delwyn (dmcpa1)</cp:lastModifiedBy>
  <cp:revision>24</cp:revision>
  <dcterms:created xsi:type="dcterms:W3CDTF">2023-04-22T20:14:39Z</dcterms:created>
  <dcterms:modified xsi:type="dcterms:W3CDTF">2023-05-05T20:59:20Z</dcterms:modified>
</cp:coreProperties>
</file>